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Montserra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6" roundtripDataSignature="AMtx7mhDL9V4ZvRzLrXsg7oN7B8KunLZ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everyone. We're Team 14, and our project is about faces inpainting restoration using a diffusion model with multiple conditions.</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4" name="Google Shape;274;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75" name="Google Shape;275;p10: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for our Proposed Method. We build on pre-trained diffusion models. The key idea is to extract multiple conditions from the low-quality input: high-level semantics (like attributes) and low-level structure (like landmarks). We'll use an Adapter mechanism, inspired by T2I-Adapter, to combine these conditions and guide the diffusion model efficiently</a:t>
            </a:r>
            <a:endParaRPr/>
          </a:p>
        </p:txBody>
      </p:sp>
      <p:sp>
        <p:nvSpPr>
          <p:cNvPr id="277" name="Google Shape;277;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8" name="Google Shape;278;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9" name="Google Shape;289;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90" name="Google Shape;290;p11: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First, we extract conditions from the low-quality input image. For high-level semantic information, we fine-tune DA-CLIP, using CLIP-SMU ‘s method to focus on face attributes. For low-level structural information, we use a pre-trained LaFIn model to get facial landmarks.</a:t>
            </a:r>
            <a:endParaRPr/>
          </a:p>
          <a:p>
            <a:pPr indent="0" lvl="0" marL="0" rtl="0" algn="l">
              <a:spcBef>
                <a:spcPts val="0"/>
              </a:spcBef>
              <a:spcAft>
                <a:spcPts val="0"/>
              </a:spcAft>
              <a:buNone/>
            </a:pPr>
            <a:r>
              <a:rPr lang="en-US"/>
              <a:t>Second, we train the Adapters, one for each condition type please note that the backbone diffusion model be fixed and the adapters will learn to map the extracted conditions into control signals that are injected into different layers of the diffusion U-Net, guiding the restoration process.</a:t>
            </a:r>
            <a:endParaRPr/>
          </a:p>
          <a:p>
            <a:pPr indent="0" lvl="0" marL="0" rtl="0" algn="l">
              <a:spcBef>
                <a:spcPts val="0"/>
              </a:spcBef>
              <a:spcAft>
                <a:spcPts val="0"/>
              </a:spcAft>
              <a:buNone/>
            </a:pPr>
            <a:r>
              <a:t/>
            </a:r>
            <a:endParaRPr/>
          </a:p>
        </p:txBody>
      </p:sp>
      <p:sp>
        <p:nvSpPr>
          <p:cNvPr id="292" name="Google Shape;292;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3" name="Google Shape;293;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5" name="Google Shape;305;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06" name="Google Shape;306;p1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let's discuss the expected results of our experiment. We'll cover the datasets used, the baselines for comparison, and the evaluation metrics</a:t>
            </a:r>
            <a:endParaRPr/>
          </a:p>
        </p:txBody>
      </p:sp>
      <p:sp>
        <p:nvSpPr>
          <p:cNvPr id="308" name="Google Shape;308;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9" name="Google Shape;309;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1" name="Google Shape;321;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22" name="Google Shape;322;p1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We'll use the CelebA-HQ dataset, which has 30,000 high-res face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faster training, we will resize them to 256x256. </a:t>
            </a:r>
            <a:endParaRPr/>
          </a:p>
          <a:p>
            <a:pPr indent="0" lvl="0" marL="0" rtl="0" algn="l">
              <a:spcBef>
                <a:spcPts val="0"/>
              </a:spcBef>
              <a:spcAft>
                <a:spcPts val="0"/>
              </a:spcAft>
              <a:buNone/>
            </a:pPr>
            <a:r>
              <a:rPr lang="en-US"/>
              <a:t>for the mask, We'll use standard masks, possibly from the RePaint method, for tasks like inpainting</a:t>
            </a:r>
            <a:endParaRPr/>
          </a:p>
        </p:txBody>
      </p:sp>
      <p:sp>
        <p:nvSpPr>
          <p:cNvPr id="324" name="Google Shape;324;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5" name="Google Shape;325;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3" name="Google Shape;343;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344" name="Google Shape;344;p1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see how well our method works, we'll compare it against Baselines like RePaint, IR-SDE, and DA-CLIP.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We'll use standard Evaluation metrics: PSNR and SSIM for pixel accuracy, and LPIPS and FID for perceptual quality and realism.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aim for produce strong results that can outperform these baselines </a:t>
            </a:r>
            <a:endParaRPr/>
          </a:p>
        </p:txBody>
      </p:sp>
      <p:sp>
        <p:nvSpPr>
          <p:cNvPr id="346" name="Google Shape;346;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7" name="Google Shape;347;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1" name="Google Shape;111;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12" name="Google Shape;112;p2: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a quick outline of our presentation. We'll cover our Motivation, Related Works, Proposed Method, Expected Results</a:t>
            </a:r>
            <a:endParaRPr/>
          </a:p>
        </p:txBody>
      </p:sp>
      <p:sp>
        <p:nvSpPr>
          <p:cNvPr id="114" name="Google Shape;114;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15" name="Google Shape;115;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8" name="Google Shape;128;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29" name="Google Shape;129;p3: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project task focuses on Face Inpainting Restoration using conditional diffusion models. The main object  is to explore better ways to model these conditions to improve how we guide based on the degraded images</a:t>
            </a:r>
            <a:endParaRPr/>
          </a:p>
        </p:txBody>
      </p:sp>
      <p:sp>
        <p:nvSpPr>
          <p:cNvPr id="131" name="Google Shape;131;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2" name="Google Shape;132;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4" name="Google Shape;144;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45" name="Google Shape;145;p4: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Specifically, we want to find more effective conditions derived directly from the degraded images. This includes extracting both high-level (semantic) information and low-level (structural) details. A key challenge is integrating multiple conditions effectively while making minimal changes to the expensive pre-trained diffusion model</a:t>
            </a:r>
            <a:endParaRPr/>
          </a:p>
        </p:txBody>
      </p:sp>
      <p:sp>
        <p:nvSpPr>
          <p:cNvPr id="147" name="Google Shape;147;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8" name="Google Shape;148;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9" name="Google Shape;159;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60" name="Google Shape;160;p5: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look at some Related Works that influence our approach. We’ll briefly touch upon DA-CLIP, CLIP-SMU, T2I-Adapter, and LaFIn, most of them are from recent top-conferecnes</a:t>
            </a:r>
            <a:endParaRPr/>
          </a:p>
        </p:txBody>
      </p:sp>
      <p:sp>
        <p:nvSpPr>
          <p:cNvPr id="162" name="Google Shape;162;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3" name="Google Shape;163;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176" name="Google Shape;176;p6: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let's look at DA-CLIP. DA-CLIP addresses the issue that </a:t>
            </a:r>
            <a:r>
              <a:rPr lang="en-US"/>
              <a:t>vision language </a:t>
            </a:r>
            <a:r>
              <a:rPr lang="en-US"/>
              <a:t>models like CLIP struggle with low-quality images</a:t>
            </a:r>
            <a:r>
              <a:rPr lang="en-US"/>
              <a:t>, that means it can't generate good description about the content</a:t>
            </a:r>
            <a:r>
              <a:rPr lang="en-US"/>
              <a:t>. It uses a small controller to help a fixed CLIP understand degraded inputs and predict both content and degradation type. These predictions can then condition a diffusion model for restoration</a:t>
            </a:r>
            <a:endParaRPr/>
          </a:p>
        </p:txBody>
      </p:sp>
      <p:sp>
        <p:nvSpPr>
          <p:cNvPr id="178" name="Google Shape;178;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9" name="Google Shape;179;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1" name="Google Shape;201;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02" name="Google Shape;202;p7: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CLIP-SMU is designed to interpret face recognition templates using natural language. The pipeline starts by feeding a face image into a CLIP Image Encoder to extract image features. At the same time, a set of predefined facial attributes (like “Male,” “Young,” and “Middle-Aged”) are converted into text features using the CLIP Text Encoder. Then, the model computes cosine similarities between the image and each text feature to estimate the presence of each attribute. Finally, they use ROC curves and AUC scores to evaluate how well these attributes are. This structure offers a more interpretable and fine-grained semantic representation, we think it is helpful for face restoration.</a:t>
            </a:r>
            <a:endParaRPr/>
          </a:p>
        </p:txBody>
      </p:sp>
      <p:sp>
        <p:nvSpPr>
          <p:cNvPr id="204" name="Google Shape;204;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5" name="Google Shape;205;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6" name="Google Shape;226;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27" name="Google Shape;227;p8: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T2I-Adapter propose a method that enable multi-condition control without modifying backbone diffusion model instead of just using text. Specifically it adds small, trainable 'Adapters' that allow you to guide the image generation with other conditions, like sketches or depth maps. The key benefit is that these adapters are lightweight and don't require changing the main, expensive pre-trained diffusion model, making it efficient to adapt the model for new tasks or controls</a:t>
            </a:r>
            <a:endParaRPr/>
          </a:p>
        </p:txBody>
      </p:sp>
      <p:sp>
        <p:nvSpPr>
          <p:cNvPr id="229" name="Google Shape;229;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0" name="Google Shape;230;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0" name="Google Shape;250;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1.7.2013</a:t>
            </a:r>
            <a:endParaRPr/>
          </a:p>
        </p:txBody>
      </p:sp>
      <p:sp>
        <p:nvSpPr>
          <p:cNvPr id="251" name="Google Shape;251;p9:notes"/>
          <p:cNvSpPr/>
          <p:nvPr>
            <p:ph idx="3" type="sldImg"/>
          </p:nvPr>
        </p:nvSpPr>
        <p:spPr>
          <a:xfrm>
            <a:off x="2290763" y="512763"/>
            <a:ext cx="4562475"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LaFIn is a two-stage face inpainting model guided by facial landmarks. The first stage is the Landmark Completion Module, or LCM. This module predicts the complete facial landmarks from a masked or occluded face image. This module is based on a U-Net Encoder architecture, and incorporates dilated residual blocks to capture long-range dependencies. The second stage, the Face Inpainting Module (FIM), then takes the original masked image and the predicted complete landmarks to synthesize the restored face. This process uses the landmarks as a structural guide, which helps preserve facial geometry and improves the realism of the result</a:t>
            </a:r>
            <a:endParaRPr/>
          </a:p>
        </p:txBody>
      </p:sp>
      <p:sp>
        <p:nvSpPr>
          <p:cNvPr id="253" name="Google Shape;253;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4" name="Google Shape;254;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lang="en-US" sz="1200">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6"/>
          <p:cNvSpPr/>
          <p:nvPr>
            <p:ph idx="2" type="pic"/>
          </p:nvPr>
        </p:nvSpPr>
        <p:spPr>
          <a:xfrm>
            <a:off x="1792288" y="612775"/>
            <a:ext cx="5486400" cy="4114800"/>
          </a:xfrm>
          <a:prstGeom prst="rect">
            <a:avLst/>
          </a:prstGeom>
          <a:noFill/>
          <a:ln>
            <a:noFill/>
          </a:ln>
        </p:spPr>
      </p:sp>
      <p:sp>
        <p:nvSpPr>
          <p:cNvPr id="68" name="Google Shape;68;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91" name="Shape 91"/>
        <p:cNvGrpSpPr/>
        <p:nvPr/>
      </p:nvGrpSpPr>
      <p:grpSpPr>
        <a:xfrm>
          <a:off x="0" y="0"/>
          <a:ext cx="0" cy="0"/>
          <a:chOff x="0" y="0"/>
          <a:chExt cx="0" cy="0"/>
        </a:xfrm>
      </p:grpSpPr>
      <p:sp>
        <p:nvSpPr>
          <p:cNvPr id="92" name="Google Shape;92;p1"/>
          <p:cNvSpPr/>
          <p:nvPr/>
        </p:nvSpPr>
        <p:spPr>
          <a:xfrm>
            <a:off x="-1616142" y="-1782900"/>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a:off x="440826" y="555126"/>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4259935" y="424523"/>
            <a:ext cx="9768130" cy="9768130"/>
          </a:xfrm>
          <a:custGeom>
            <a:rect b="b" l="l" r="r" t="t"/>
            <a:pathLst>
              <a:path extrusionOk="0" h="9768130" w="9768130">
                <a:moveTo>
                  <a:pt x="0" y="0"/>
                </a:moveTo>
                <a:lnTo>
                  <a:pt x="9768130" y="0"/>
                </a:lnTo>
                <a:lnTo>
                  <a:pt x="9768130" y="9768130"/>
                </a:lnTo>
                <a:lnTo>
                  <a:pt x="0" y="97681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5" name="Google Shape;95;p1"/>
          <p:cNvGrpSpPr/>
          <p:nvPr/>
        </p:nvGrpSpPr>
        <p:grpSpPr>
          <a:xfrm>
            <a:off x="10181150" y="8133205"/>
            <a:ext cx="7078150" cy="1125095"/>
            <a:chOff x="0" y="-38100"/>
            <a:chExt cx="1864204" cy="296321"/>
          </a:xfrm>
        </p:grpSpPr>
        <p:sp>
          <p:nvSpPr>
            <p:cNvPr id="96" name="Google Shape;96;p1"/>
            <p:cNvSpPr/>
            <p:nvPr/>
          </p:nvSpPr>
          <p:spPr>
            <a:xfrm>
              <a:off x="0" y="0"/>
              <a:ext cx="1864204" cy="258221"/>
            </a:xfrm>
            <a:custGeom>
              <a:rect b="b" l="l" r="r" t="t"/>
              <a:pathLst>
                <a:path extrusionOk="0" h="258221" w="1864204">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000000">
                <a:alpha val="0"/>
              </a:srgbClr>
            </a:solidFill>
            <a:ln cap="rnd" cmpd="sng" w="38100">
              <a:solidFill>
                <a:srgbClr val="50E8D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txBox="1"/>
            <p:nvPr/>
          </p:nvSpPr>
          <p:spPr>
            <a:xfrm>
              <a:off x="0" y="-38100"/>
              <a:ext cx="1864204" cy="2963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8" name="Google Shape;98;p1"/>
          <p:cNvGrpSpPr/>
          <p:nvPr/>
        </p:nvGrpSpPr>
        <p:grpSpPr>
          <a:xfrm>
            <a:off x="1028700" y="884039"/>
            <a:ext cx="10018260" cy="6334995"/>
            <a:chOff x="0" y="-38100"/>
            <a:chExt cx="2638554" cy="1668476"/>
          </a:xfrm>
        </p:grpSpPr>
        <p:sp>
          <p:nvSpPr>
            <p:cNvPr id="99" name="Google Shape;99;p1"/>
            <p:cNvSpPr/>
            <p:nvPr/>
          </p:nvSpPr>
          <p:spPr>
            <a:xfrm>
              <a:off x="0" y="0"/>
              <a:ext cx="2638554" cy="1630376"/>
            </a:xfrm>
            <a:custGeom>
              <a:rect b="b" l="l" r="r" t="t"/>
              <a:pathLst>
                <a:path extrusionOk="0" h="1630376" w="2638554">
                  <a:moveTo>
                    <a:pt x="48685" y="0"/>
                  </a:moveTo>
                  <a:lnTo>
                    <a:pt x="2589869" y="0"/>
                  </a:lnTo>
                  <a:cubicBezTo>
                    <a:pt x="2616757" y="0"/>
                    <a:pt x="2638554" y="21797"/>
                    <a:pt x="2638554" y="48685"/>
                  </a:cubicBezTo>
                  <a:lnTo>
                    <a:pt x="2638554" y="1581691"/>
                  </a:lnTo>
                  <a:cubicBezTo>
                    <a:pt x="2638554" y="1608579"/>
                    <a:pt x="2616757" y="1630376"/>
                    <a:pt x="2589869" y="1630376"/>
                  </a:cubicBezTo>
                  <a:lnTo>
                    <a:pt x="48685" y="1630376"/>
                  </a:lnTo>
                  <a:cubicBezTo>
                    <a:pt x="21797" y="1630376"/>
                    <a:pt x="0" y="1608579"/>
                    <a:pt x="0" y="1581691"/>
                  </a:cubicBezTo>
                  <a:lnTo>
                    <a:pt x="0" y="48685"/>
                  </a:lnTo>
                  <a:cubicBezTo>
                    <a:pt x="0" y="21797"/>
                    <a:pt x="21797" y="0"/>
                    <a:pt x="48685"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1"/>
            <p:cNvSpPr txBox="1"/>
            <p:nvPr/>
          </p:nvSpPr>
          <p:spPr>
            <a:xfrm>
              <a:off x="0" y="-38100"/>
              <a:ext cx="2638554" cy="166847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 name="Google Shape;101;p1"/>
          <p:cNvSpPr/>
          <p:nvPr/>
        </p:nvSpPr>
        <p:spPr>
          <a:xfrm>
            <a:off x="12934694" y="2283184"/>
            <a:ext cx="3501321" cy="4114800"/>
          </a:xfrm>
          <a:custGeom>
            <a:rect b="b" l="l" r="r" t="t"/>
            <a:pathLst>
              <a:path extrusionOk="0" h="4114800" w="3501321">
                <a:moveTo>
                  <a:pt x="0" y="0"/>
                </a:moveTo>
                <a:lnTo>
                  <a:pt x="3501320" y="0"/>
                </a:lnTo>
                <a:lnTo>
                  <a:pt x="3501320"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1"/>
          <p:cNvGrpSpPr/>
          <p:nvPr/>
        </p:nvGrpSpPr>
        <p:grpSpPr>
          <a:xfrm>
            <a:off x="8960899" y="8277866"/>
            <a:ext cx="980434" cy="980434"/>
            <a:chOff x="0" y="0"/>
            <a:chExt cx="812800" cy="812800"/>
          </a:xfrm>
        </p:grpSpPr>
        <p:sp>
          <p:nvSpPr>
            <p:cNvPr id="103" name="Google Shape;103;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50E8D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 name="Google Shape;105;p1"/>
          <p:cNvSpPr txBox="1"/>
          <p:nvPr/>
        </p:nvSpPr>
        <p:spPr>
          <a:xfrm>
            <a:off x="14436109" y="8508469"/>
            <a:ext cx="2263500" cy="471600"/>
          </a:xfrm>
          <a:prstGeom prst="rect">
            <a:avLst/>
          </a:prstGeom>
          <a:noFill/>
          <a:ln>
            <a:noFill/>
          </a:ln>
        </p:spPr>
        <p:txBody>
          <a:bodyPr anchorCtr="0" anchor="t" bIns="0" lIns="0" spcFirstLastPara="1" rIns="0" wrap="square" tIns="0">
            <a:spAutoFit/>
          </a:bodyPr>
          <a:lstStyle/>
          <a:p>
            <a:pPr indent="0" lvl="0" marL="0" marR="0" rtl="0" algn="ctr">
              <a:lnSpc>
                <a:spcPct val="140042"/>
              </a:lnSpc>
              <a:spcBef>
                <a:spcPts val="0"/>
              </a:spcBef>
              <a:spcAft>
                <a:spcPts val="0"/>
              </a:spcAft>
              <a:buNone/>
            </a:pPr>
            <a:r>
              <a:rPr lang="en-US" sz="2807">
                <a:solidFill>
                  <a:srgbClr val="000000"/>
                </a:solidFill>
                <a:latin typeface="Montserrat"/>
                <a:ea typeface="Montserrat"/>
                <a:cs typeface="Montserrat"/>
                <a:sym typeface="Montserrat"/>
              </a:rPr>
              <a:t>Team 14</a:t>
            </a:r>
            <a:endParaRPr/>
          </a:p>
        </p:txBody>
      </p:sp>
      <p:sp>
        <p:nvSpPr>
          <p:cNvPr id="106" name="Google Shape;106;p1"/>
          <p:cNvSpPr txBox="1"/>
          <p:nvPr/>
        </p:nvSpPr>
        <p:spPr>
          <a:xfrm>
            <a:off x="10763014" y="8537044"/>
            <a:ext cx="2716567" cy="471603"/>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lang="en-US" sz="2807">
                <a:solidFill>
                  <a:srgbClr val="000000"/>
                </a:solidFill>
                <a:latin typeface="Montserrat"/>
                <a:ea typeface="Montserrat"/>
                <a:cs typeface="Montserrat"/>
                <a:sym typeface="Montserrat"/>
              </a:rPr>
              <a:t>Presentation</a:t>
            </a:r>
            <a:endParaRPr/>
          </a:p>
        </p:txBody>
      </p:sp>
      <p:sp>
        <p:nvSpPr>
          <p:cNvPr id="107" name="Google Shape;107;p1"/>
          <p:cNvSpPr txBox="1"/>
          <p:nvPr/>
        </p:nvSpPr>
        <p:spPr>
          <a:xfrm>
            <a:off x="2134326" y="1950145"/>
            <a:ext cx="7806900" cy="3175200"/>
          </a:xfrm>
          <a:prstGeom prst="rect">
            <a:avLst/>
          </a:prstGeom>
          <a:noFill/>
          <a:ln>
            <a:noFill/>
          </a:ln>
        </p:spPr>
        <p:txBody>
          <a:bodyPr anchorCtr="0" anchor="t" bIns="0" lIns="0" spcFirstLastPara="1" rIns="0" wrap="square" tIns="0">
            <a:spAutoFit/>
          </a:bodyPr>
          <a:lstStyle/>
          <a:p>
            <a:pPr indent="0" lvl="0" marL="0" marR="0" rtl="0" algn="l">
              <a:lnSpc>
                <a:spcPct val="103001"/>
              </a:lnSpc>
              <a:spcBef>
                <a:spcPts val="0"/>
              </a:spcBef>
              <a:spcAft>
                <a:spcPts val="0"/>
              </a:spcAft>
              <a:buNone/>
            </a:pPr>
            <a:r>
              <a:rPr lang="en-US" sz="10162">
                <a:solidFill>
                  <a:srgbClr val="000000"/>
                </a:solidFill>
                <a:latin typeface="Montserrat"/>
                <a:ea typeface="Montserrat"/>
                <a:cs typeface="Montserrat"/>
                <a:sym typeface="Montserrat"/>
              </a:rPr>
              <a:t>Project Proposal</a:t>
            </a:r>
            <a:endParaRPr>
              <a:latin typeface="Montserrat"/>
              <a:ea typeface="Montserrat"/>
              <a:cs typeface="Montserrat"/>
              <a:sym typeface="Montserrat"/>
            </a:endParaRPr>
          </a:p>
        </p:txBody>
      </p:sp>
      <p:sp>
        <p:nvSpPr>
          <p:cNvPr id="108" name="Google Shape;108;p1"/>
          <p:cNvSpPr txBox="1"/>
          <p:nvPr/>
        </p:nvSpPr>
        <p:spPr>
          <a:xfrm>
            <a:off x="2134326" y="5502025"/>
            <a:ext cx="8628600" cy="1163100"/>
          </a:xfrm>
          <a:prstGeom prst="rect">
            <a:avLst/>
          </a:prstGeom>
          <a:noFill/>
          <a:ln>
            <a:noFill/>
          </a:ln>
        </p:spPr>
        <p:txBody>
          <a:bodyPr anchorCtr="0" anchor="t" bIns="0" lIns="0" spcFirstLastPara="1" rIns="0" wrap="square" tIns="0">
            <a:spAutoFit/>
          </a:bodyPr>
          <a:lstStyle/>
          <a:p>
            <a:pPr indent="0" lvl="0" marL="0" marR="0" rtl="0" algn="l">
              <a:lnSpc>
                <a:spcPct val="129000"/>
              </a:lnSpc>
              <a:spcBef>
                <a:spcPts val="0"/>
              </a:spcBef>
              <a:spcAft>
                <a:spcPts val="0"/>
              </a:spcAft>
              <a:buNone/>
            </a:pPr>
            <a:r>
              <a:rPr b="1" i="1" lang="en-US" sz="3300">
                <a:solidFill>
                  <a:srgbClr val="000000"/>
                </a:solidFill>
                <a:latin typeface="Montserrat"/>
                <a:ea typeface="Montserrat"/>
                <a:cs typeface="Montserrat"/>
                <a:sym typeface="Montserrat"/>
              </a:rPr>
              <a:t>Face Restoration with multiple conditions diffusion model</a:t>
            </a:r>
            <a:endParaRPr i="1"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279" name="Shape 279"/>
        <p:cNvGrpSpPr/>
        <p:nvPr/>
      </p:nvGrpSpPr>
      <p:grpSpPr>
        <a:xfrm>
          <a:off x="0" y="0"/>
          <a:ext cx="0" cy="0"/>
          <a:chOff x="0" y="0"/>
          <a:chExt cx="0" cy="0"/>
        </a:xfrm>
      </p:grpSpPr>
      <p:sp>
        <p:nvSpPr>
          <p:cNvPr id="280" name="Google Shape;280;p10"/>
          <p:cNvSpPr/>
          <p:nvPr/>
        </p:nvSpPr>
        <p:spPr>
          <a:xfrm>
            <a:off x="8865908" y="1209824"/>
            <a:ext cx="15228862" cy="15228862"/>
          </a:xfrm>
          <a:custGeom>
            <a:rect b="b" l="l" r="r" t="t"/>
            <a:pathLst>
              <a:path extrusionOk="0" h="15228862" w="15228862">
                <a:moveTo>
                  <a:pt x="0" y="0"/>
                </a:moveTo>
                <a:lnTo>
                  <a:pt x="15228863" y="0"/>
                </a:lnTo>
                <a:lnTo>
                  <a:pt x="15228863" y="15228863"/>
                </a:lnTo>
                <a:lnTo>
                  <a:pt x="0" y="1522886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0"/>
          <p:cNvSpPr/>
          <p:nvPr/>
        </p:nvSpPr>
        <p:spPr>
          <a:xfrm>
            <a:off x="10449147" y="4343400"/>
            <a:ext cx="5847907" cy="4114800"/>
          </a:xfrm>
          <a:custGeom>
            <a:rect b="b" l="l" r="r" t="t"/>
            <a:pathLst>
              <a:path extrusionOk="0" h="4114800" w="5847907">
                <a:moveTo>
                  <a:pt x="0" y="0"/>
                </a:moveTo>
                <a:lnTo>
                  <a:pt x="5847906" y="0"/>
                </a:lnTo>
                <a:lnTo>
                  <a:pt x="584790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2" name="Google Shape;282;p10"/>
          <p:cNvGrpSpPr/>
          <p:nvPr/>
        </p:nvGrpSpPr>
        <p:grpSpPr>
          <a:xfrm>
            <a:off x="1044491" y="884039"/>
            <a:ext cx="10997603" cy="8374261"/>
            <a:chOff x="0" y="-38100"/>
            <a:chExt cx="2896488" cy="2205567"/>
          </a:xfrm>
        </p:grpSpPr>
        <p:sp>
          <p:nvSpPr>
            <p:cNvPr id="283" name="Google Shape;283;p10"/>
            <p:cNvSpPr/>
            <p:nvPr/>
          </p:nvSpPr>
          <p:spPr>
            <a:xfrm>
              <a:off x="0" y="0"/>
              <a:ext cx="2896488" cy="2167467"/>
            </a:xfrm>
            <a:custGeom>
              <a:rect b="b" l="l" r="r" t="t"/>
              <a:pathLst>
                <a:path extrusionOk="0" h="2167467" w="2896488">
                  <a:moveTo>
                    <a:pt x="35902" y="0"/>
                  </a:moveTo>
                  <a:lnTo>
                    <a:pt x="2860586" y="0"/>
                  </a:lnTo>
                  <a:cubicBezTo>
                    <a:pt x="2870108" y="0"/>
                    <a:pt x="2879239" y="3783"/>
                    <a:pt x="2885972" y="10516"/>
                  </a:cubicBezTo>
                  <a:cubicBezTo>
                    <a:pt x="2892705" y="17248"/>
                    <a:pt x="2896488" y="26380"/>
                    <a:pt x="2896488" y="35902"/>
                  </a:cubicBezTo>
                  <a:lnTo>
                    <a:pt x="2896488" y="2131564"/>
                  </a:lnTo>
                  <a:cubicBezTo>
                    <a:pt x="2896488" y="2141086"/>
                    <a:pt x="2892705" y="2150218"/>
                    <a:pt x="2885972" y="2156951"/>
                  </a:cubicBezTo>
                  <a:cubicBezTo>
                    <a:pt x="2879239" y="2163684"/>
                    <a:pt x="2870108" y="2167467"/>
                    <a:pt x="2860586" y="2167467"/>
                  </a:cubicBezTo>
                  <a:lnTo>
                    <a:pt x="35902" y="2167467"/>
                  </a:lnTo>
                  <a:cubicBezTo>
                    <a:pt x="26380" y="2167467"/>
                    <a:pt x="17248" y="2163684"/>
                    <a:pt x="10516" y="2156951"/>
                  </a:cubicBezTo>
                  <a:cubicBezTo>
                    <a:pt x="3783" y="2150218"/>
                    <a:pt x="0" y="2141086"/>
                    <a:pt x="0" y="2131564"/>
                  </a:cubicBezTo>
                  <a:lnTo>
                    <a:pt x="0" y="35902"/>
                  </a:lnTo>
                  <a:cubicBezTo>
                    <a:pt x="0" y="26380"/>
                    <a:pt x="3783" y="17248"/>
                    <a:pt x="10516" y="10516"/>
                  </a:cubicBezTo>
                  <a:cubicBezTo>
                    <a:pt x="17248" y="3783"/>
                    <a:pt x="26380" y="0"/>
                    <a:pt x="35902"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0"/>
            <p:cNvSpPr txBox="1"/>
            <p:nvPr/>
          </p:nvSpPr>
          <p:spPr>
            <a:xfrm>
              <a:off x="0" y="-38100"/>
              <a:ext cx="2896488"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5" name="Google Shape;285;p10"/>
          <p:cNvSpPr txBox="1"/>
          <p:nvPr/>
        </p:nvSpPr>
        <p:spPr>
          <a:xfrm>
            <a:off x="1939284" y="3055504"/>
            <a:ext cx="9117300" cy="4531500"/>
          </a:xfrm>
          <a:prstGeom prst="rect">
            <a:avLst/>
          </a:prstGeom>
          <a:noFill/>
          <a:ln>
            <a:noFill/>
          </a:ln>
        </p:spPr>
        <p:txBody>
          <a:bodyPr anchorCtr="0" anchor="t" bIns="0" lIns="0" spcFirstLastPara="1" rIns="0" wrap="square" tIns="0">
            <a:spAutoFit/>
          </a:bodyPr>
          <a:lstStyle/>
          <a:p>
            <a:pPr indent="-317911" lvl="1" marL="635823" marR="0" rtl="0" algn="l">
              <a:lnSpc>
                <a:spcPct val="150000"/>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Based on Pretrained Latent Diffusion Models </a:t>
            </a:r>
            <a:endParaRPr/>
          </a:p>
          <a:p>
            <a:pPr indent="-317911" lvl="1" marL="635823" marR="0" rtl="0" algn="l">
              <a:lnSpc>
                <a:spcPct val="150000"/>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Encoding LQ image to different levels of conditions</a:t>
            </a:r>
            <a:endParaRPr/>
          </a:p>
          <a:p>
            <a:pPr indent="-423881" lvl="2" marL="1271646" marR="0" rtl="0" algn="l">
              <a:lnSpc>
                <a:spcPct val="150000"/>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High level: Prompt Embedding</a:t>
            </a:r>
            <a:endParaRPr/>
          </a:p>
          <a:p>
            <a:pPr indent="-423881" lvl="2" marL="1271646" marR="0" rtl="0" algn="l">
              <a:lnSpc>
                <a:spcPct val="150000"/>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Low level: Face Landmark information </a:t>
            </a:r>
            <a:endParaRPr/>
          </a:p>
          <a:p>
            <a:pPr indent="-317911" lvl="1" marL="635823" marR="0" rtl="0" algn="l">
              <a:lnSpc>
                <a:spcPct val="150000"/>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Cooperate the conditions to diffusion with the Adapter </a:t>
            </a:r>
            <a:endParaRPr/>
          </a:p>
        </p:txBody>
      </p:sp>
      <p:sp>
        <p:nvSpPr>
          <p:cNvPr id="286" name="Google Shape;286;p10"/>
          <p:cNvSpPr txBox="1"/>
          <p:nvPr/>
        </p:nvSpPr>
        <p:spPr>
          <a:xfrm>
            <a:off x="1939271" y="2014709"/>
            <a:ext cx="5871815" cy="519973"/>
          </a:xfrm>
          <a:prstGeom prst="rect">
            <a:avLst/>
          </a:prstGeom>
          <a:noFill/>
          <a:ln>
            <a:noFill/>
          </a:ln>
        </p:spPr>
        <p:txBody>
          <a:bodyPr anchorCtr="0" anchor="t" bIns="0" lIns="0" spcFirstLastPara="1" rIns="0" wrap="square" tIns="0">
            <a:spAutoFit/>
          </a:bodyPr>
          <a:lstStyle/>
          <a:p>
            <a:pPr indent="0" lvl="0" marL="0" marR="0" rtl="0" algn="l">
              <a:lnSpc>
                <a:spcPct val="104980"/>
              </a:lnSpc>
              <a:spcBef>
                <a:spcPts val="0"/>
              </a:spcBef>
              <a:spcAft>
                <a:spcPts val="0"/>
              </a:spcAft>
              <a:buNone/>
            </a:pPr>
            <a:r>
              <a:rPr lang="en-US" sz="3795">
                <a:solidFill>
                  <a:srgbClr val="FF9405"/>
                </a:solidFill>
                <a:latin typeface="Montserrat"/>
                <a:ea typeface="Montserrat"/>
                <a:cs typeface="Montserrat"/>
                <a:sym typeface="Montserrat"/>
              </a:rPr>
              <a:t>03-Proposed 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294" name="Shape 294"/>
        <p:cNvGrpSpPr/>
        <p:nvPr/>
      </p:nvGrpSpPr>
      <p:grpSpPr>
        <a:xfrm>
          <a:off x="0" y="0"/>
          <a:ext cx="0" cy="0"/>
          <a:chOff x="0" y="0"/>
          <a:chExt cx="0" cy="0"/>
        </a:xfrm>
      </p:grpSpPr>
      <p:sp>
        <p:nvSpPr>
          <p:cNvPr id="295" name="Google Shape;295;p11"/>
          <p:cNvSpPr/>
          <p:nvPr/>
        </p:nvSpPr>
        <p:spPr>
          <a:xfrm>
            <a:off x="4792413" y="4011511"/>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11"/>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11"/>
          <p:cNvSpPr/>
          <p:nvPr/>
        </p:nvSpPr>
        <p:spPr>
          <a:xfrm>
            <a:off x="9935924" y="2167929"/>
            <a:ext cx="8703174" cy="8703174"/>
          </a:xfrm>
          <a:custGeom>
            <a:rect b="b" l="l" r="r" t="t"/>
            <a:pathLst>
              <a:path extrusionOk="0" h="8703174" w="8703174">
                <a:moveTo>
                  <a:pt x="0" y="0"/>
                </a:moveTo>
                <a:lnTo>
                  <a:pt x="8703174" y="0"/>
                </a:lnTo>
                <a:lnTo>
                  <a:pt x="8703174"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8" name="Google Shape;298;p11"/>
          <p:cNvGrpSpPr/>
          <p:nvPr/>
        </p:nvGrpSpPr>
        <p:grpSpPr>
          <a:xfrm>
            <a:off x="1028700" y="515287"/>
            <a:ext cx="16709088" cy="9120036"/>
            <a:chOff x="0" y="-38100"/>
            <a:chExt cx="4481942" cy="2446302"/>
          </a:xfrm>
        </p:grpSpPr>
        <p:sp>
          <p:nvSpPr>
            <p:cNvPr id="299" name="Google Shape;299;p11"/>
            <p:cNvSpPr/>
            <p:nvPr/>
          </p:nvSpPr>
          <p:spPr>
            <a:xfrm>
              <a:off x="0" y="0"/>
              <a:ext cx="4481942" cy="2408202"/>
            </a:xfrm>
            <a:custGeom>
              <a:rect b="b" l="l" r="r" t="t"/>
              <a:pathLst>
                <a:path extrusionOk="0" h="2408202" w="4481942">
                  <a:moveTo>
                    <a:pt x="23630" y="0"/>
                  </a:moveTo>
                  <a:lnTo>
                    <a:pt x="4458312" y="0"/>
                  </a:lnTo>
                  <a:cubicBezTo>
                    <a:pt x="4471363" y="0"/>
                    <a:pt x="4481942" y="10580"/>
                    <a:pt x="4481942" y="23630"/>
                  </a:cubicBezTo>
                  <a:lnTo>
                    <a:pt x="4481942" y="2384572"/>
                  </a:lnTo>
                  <a:cubicBezTo>
                    <a:pt x="4481942" y="2390839"/>
                    <a:pt x="4479453" y="2396849"/>
                    <a:pt x="4475021" y="2401281"/>
                  </a:cubicBezTo>
                  <a:cubicBezTo>
                    <a:pt x="4470590" y="2405712"/>
                    <a:pt x="4464579" y="2408202"/>
                    <a:pt x="4458312" y="2408202"/>
                  </a:cubicBezTo>
                  <a:lnTo>
                    <a:pt x="23630" y="2408202"/>
                  </a:lnTo>
                  <a:cubicBezTo>
                    <a:pt x="17363" y="2408202"/>
                    <a:pt x="11353" y="2405712"/>
                    <a:pt x="6921" y="2401281"/>
                  </a:cubicBezTo>
                  <a:cubicBezTo>
                    <a:pt x="2490" y="2396849"/>
                    <a:pt x="0" y="2390839"/>
                    <a:pt x="0" y="2384572"/>
                  </a:cubicBezTo>
                  <a:lnTo>
                    <a:pt x="0" y="23630"/>
                  </a:lnTo>
                  <a:cubicBezTo>
                    <a:pt x="0" y="17363"/>
                    <a:pt x="2490" y="11353"/>
                    <a:pt x="6921" y="6921"/>
                  </a:cubicBezTo>
                  <a:cubicBezTo>
                    <a:pt x="11353" y="2490"/>
                    <a:pt x="17363" y="0"/>
                    <a:pt x="2363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11"/>
            <p:cNvSpPr txBox="1"/>
            <p:nvPr/>
          </p:nvSpPr>
          <p:spPr>
            <a:xfrm>
              <a:off x="0" y="-38100"/>
              <a:ext cx="4481942" cy="2446302"/>
            </a:xfrm>
            <a:prstGeom prst="rect">
              <a:avLst/>
            </a:prstGeom>
            <a:noFill/>
            <a:ln>
              <a:noFill/>
            </a:ln>
          </p:spPr>
          <p:txBody>
            <a:bodyPr anchorCtr="0" anchor="ctr" bIns="49875" lIns="49875" spcFirstLastPara="1" rIns="49875" wrap="square" tIns="49875">
              <a:noAutofit/>
            </a:bodyPr>
            <a:lstStyle/>
            <a:p>
              <a:pPr indent="0" lvl="0" marL="0" marR="0" rtl="0" algn="ctr">
                <a:lnSpc>
                  <a:spcPct val="147777"/>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1" name="Google Shape;301;p11"/>
          <p:cNvSpPr txBox="1"/>
          <p:nvPr/>
        </p:nvSpPr>
        <p:spPr>
          <a:xfrm>
            <a:off x="1748986" y="1337144"/>
            <a:ext cx="7926767" cy="509138"/>
          </a:xfrm>
          <a:prstGeom prst="rect">
            <a:avLst/>
          </a:prstGeom>
          <a:noFill/>
          <a:ln>
            <a:noFill/>
          </a:ln>
        </p:spPr>
        <p:txBody>
          <a:bodyPr anchorCtr="0" anchor="t" bIns="0" lIns="0" spcFirstLastPara="1" rIns="0" wrap="square" tIns="0">
            <a:spAutoFit/>
          </a:bodyPr>
          <a:lstStyle/>
          <a:p>
            <a:pPr indent="0" lvl="0" marL="0" marR="0" rtl="0" algn="just">
              <a:lnSpc>
                <a:spcPct val="105020"/>
              </a:lnSpc>
              <a:spcBef>
                <a:spcPts val="0"/>
              </a:spcBef>
              <a:spcAft>
                <a:spcPts val="0"/>
              </a:spcAft>
              <a:buNone/>
            </a:pPr>
            <a:r>
              <a:rPr b="1" lang="en-US" sz="3725">
                <a:solidFill>
                  <a:srgbClr val="FF9405"/>
                </a:solidFill>
                <a:latin typeface="Montserrat"/>
                <a:ea typeface="Montserrat"/>
                <a:cs typeface="Montserrat"/>
                <a:sym typeface="Montserrat"/>
              </a:rPr>
              <a:t>Pipeline</a:t>
            </a:r>
            <a:endParaRPr/>
          </a:p>
        </p:txBody>
      </p:sp>
      <p:sp>
        <p:nvSpPr>
          <p:cNvPr id="302" name="Google Shape;302;p11"/>
          <p:cNvSpPr/>
          <p:nvPr/>
        </p:nvSpPr>
        <p:spPr>
          <a:xfrm>
            <a:off x="1748986" y="1439313"/>
            <a:ext cx="14790028" cy="8066535"/>
          </a:xfrm>
          <a:custGeom>
            <a:rect b="b" l="l" r="r" t="t"/>
            <a:pathLst>
              <a:path extrusionOk="0" h="8066535" w="14790028">
                <a:moveTo>
                  <a:pt x="0" y="0"/>
                </a:moveTo>
                <a:lnTo>
                  <a:pt x="14790028" y="0"/>
                </a:lnTo>
                <a:lnTo>
                  <a:pt x="14790028" y="8066535"/>
                </a:lnTo>
                <a:lnTo>
                  <a:pt x="0" y="8066535"/>
                </a:lnTo>
                <a:lnTo>
                  <a:pt x="0" y="0"/>
                </a:lnTo>
                <a:close/>
              </a:path>
            </a:pathLst>
          </a:custGeom>
          <a:blipFill rotWithShape="1">
            <a:blip r:embed="rId5">
              <a:alphaModFix/>
            </a:blip>
            <a:stretch>
              <a:fillRect b="-763" l="0" r="0" t="-76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310" name="Shape 310"/>
        <p:cNvGrpSpPr/>
        <p:nvPr/>
      </p:nvGrpSpPr>
      <p:grpSpPr>
        <a:xfrm>
          <a:off x="0" y="0"/>
          <a:ext cx="0" cy="0"/>
          <a:chOff x="0" y="0"/>
          <a:chExt cx="0" cy="0"/>
        </a:xfrm>
      </p:grpSpPr>
      <p:sp>
        <p:nvSpPr>
          <p:cNvPr id="311" name="Google Shape;311;p12"/>
          <p:cNvSpPr/>
          <p:nvPr/>
        </p:nvSpPr>
        <p:spPr>
          <a:xfrm>
            <a:off x="8865908" y="1209824"/>
            <a:ext cx="15228862" cy="15228862"/>
          </a:xfrm>
          <a:custGeom>
            <a:rect b="b" l="l" r="r" t="t"/>
            <a:pathLst>
              <a:path extrusionOk="0" h="15228862" w="15228862">
                <a:moveTo>
                  <a:pt x="0" y="0"/>
                </a:moveTo>
                <a:lnTo>
                  <a:pt x="15228863" y="0"/>
                </a:lnTo>
                <a:lnTo>
                  <a:pt x="15228863" y="15228863"/>
                </a:lnTo>
                <a:lnTo>
                  <a:pt x="0" y="1522886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2"/>
          <p:cNvSpPr/>
          <p:nvPr/>
        </p:nvSpPr>
        <p:spPr>
          <a:xfrm>
            <a:off x="10449147" y="4343400"/>
            <a:ext cx="5847907" cy="4114800"/>
          </a:xfrm>
          <a:custGeom>
            <a:rect b="b" l="l" r="r" t="t"/>
            <a:pathLst>
              <a:path extrusionOk="0" h="4114800" w="5847907">
                <a:moveTo>
                  <a:pt x="0" y="0"/>
                </a:moveTo>
                <a:lnTo>
                  <a:pt x="5847906" y="0"/>
                </a:lnTo>
                <a:lnTo>
                  <a:pt x="584790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2"/>
          <p:cNvSpPr/>
          <p:nvPr/>
        </p:nvSpPr>
        <p:spPr>
          <a:xfrm>
            <a:off x="-10505676" y="-7690428"/>
            <a:ext cx="15380855" cy="15380855"/>
          </a:xfrm>
          <a:custGeom>
            <a:rect b="b" l="l" r="r" t="t"/>
            <a:pathLst>
              <a:path extrusionOk="0" h="15380855" w="15380855">
                <a:moveTo>
                  <a:pt x="0" y="0"/>
                </a:moveTo>
                <a:lnTo>
                  <a:pt x="15380855" y="0"/>
                </a:lnTo>
                <a:lnTo>
                  <a:pt x="15380855" y="15380856"/>
                </a:lnTo>
                <a:lnTo>
                  <a:pt x="0" y="1538085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4" name="Google Shape;314;p12"/>
          <p:cNvGrpSpPr/>
          <p:nvPr/>
        </p:nvGrpSpPr>
        <p:grpSpPr>
          <a:xfrm>
            <a:off x="1044491" y="884039"/>
            <a:ext cx="11017868" cy="8374261"/>
            <a:chOff x="0" y="-38100"/>
            <a:chExt cx="2901825" cy="2205567"/>
          </a:xfrm>
        </p:grpSpPr>
        <p:sp>
          <p:nvSpPr>
            <p:cNvPr id="315" name="Google Shape;315;p12"/>
            <p:cNvSpPr/>
            <p:nvPr/>
          </p:nvSpPr>
          <p:spPr>
            <a:xfrm>
              <a:off x="0" y="0"/>
              <a:ext cx="2901825" cy="2167467"/>
            </a:xfrm>
            <a:custGeom>
              <a:rect b="b" l="l" r="r" t="t"/>
              <a:pathLst>
                <a:path extrusionOk="0" h="2167467" w="2901825">
                  <a:moveTo>
                    <a:pt x="35836" y="0"/>
                  </a:moveTo>
                  <a:lnTo>
                    <a:pt x="2865989" y="0"/>
                  </a:lnTo>
                  <a:cubicBezTo>
                    <a:pt x="2885781" y="0"/>
                    <a:pt x="2901825" y="16044"/>
                    <a:pt x="2901825" y="35836"/>
                  </a:cubicBezTo>
                  <a:lnTo>
                    <a:pt x="2901825" y="2131631"/>
                  </a:lnTo>
                  <a:cubicBezTo>
                    <a:pt x="2901825" y="2151422"/>
                    <a:pt x="2885781" y="2167467"/>
                    <a:pt x="2865989" y="2167467"/>
                  </a:cubicBezTo>
                  <a:lnTo>
                    <a:pt x="35836" y="2167467"/>
                  </a:lnTo>
                  <a:cubicBezTo>
                    <a:pt x="16044" y="2167467"/>
                    <a:pt x="0" y="2151422"/>
                    <a:pt x="0" y="2131631"/>
                  </a:cubicBezTo>
                  <a:lnTo>
                    <a:pt x="0" y="35836"/>
                  </a:lnTo>
                  <a:cubicBezTo>
                    <a:pt x="0" y="16044"/>
                    <a:pt x="16044" y="0"/>
                    <a:pt x="3583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2"/>
            <p:cNvSpPr txBox="1"/>
            <p:nvPr/>
          </p:nvSpPr>
          <p:spPr>
            <a:xfrm>
              <a:off x="0" y="-38100"/>
              <a:ext cx="2901825"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7" name="Google Shape;317;p12"/>
          <p:cNvSpPr txBox="1"/>
          <p:nvPr/>
        </p:nvSpPr>
        <p:spPr>
          <a:xfrm>
            <a:off x="1939271" y="2969129"/>
            <a:ext cx="9441655" cy="1277747"/>
          </a:xfrm>
          <a:prstGeom prst="rect">
            <a:avLst/>
          </a:prstGeom>
          <a:noFill/>
          <a:ln>
            <a:noFill/>
          </a:ln>
        </p:spPr>
        <p:txBody>
          <a:bodyPr anchorCtr="0" anchor="t" bIns="0" lIns="0" spcFirstLastPara="1" rIns="0" wrap="square" tIns="0">
            <a:spAutoFit/>
          </a:bodyPr>
          <a:lstStyle/>
          <a:p>
            <a:pPr indent="-317911" lvl="1" marL="635823" marR="0" rtl="0" algn="l">
              <a:lnSpc>
                <a:spcPct val="140013"/>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Datasets</a:t>
            </a:r>
            <a:endParaRPr/>
          </a:p>
          <a:p>
            <a:pPr indent="0" lvl="0" marL="0" marR="0" rtl="0" algn="l">
              <a:lnSpc>
                <a:spcPct val="73471"/>
              </a:lnSpc>
              <a:spcBef>
                <a:spcPts val="0"/>
              </a:spcBef>
              <a:spcAft>
                <a:spcPts val="0"/>
              </a:spcAft>
              <a:buNone/>
            </a:pPr>
            <a:r>
              <a:t/>
            </a:r>
            <a:endParaRPr sz="2944">
              <a:solidFill>
                <a:srgbClr val="000000"/>
              </a:solidFill>
              <a:latin typeface="Montserrat"/>
              <a:ea typeface="Montserrat"/>
              <a:cs typeface="Montserrat"/>
              <a:sym typeface="Montserrat"/>
            </a:endParaRPr>
          </a:p>
          <a:p>
            <a:pPr indent="-317911" lvl="1" marL="635823" marR="0" rtl="0" algn="l">
              <a:lnSpc>
                <a:spcPct val="140013"/>
              </a:lnSpc>
              <a:spcBef>
                <a:spcPts val="0"/>
              </a:spcBef>
              <a:spcAft>
                <a:spcPts val="0"/>
              </a:spcAft>
              <a:buClr>
                <a:srgbClr val="000000"/>
              </a:buClr>
              <a:buSzPts val="2944"/>
              <a:buFont typeface="Arial"/>
              <a:buChar char="•"/>
            </a:pPr>
            <a:r>
              <a:rPr b="0" i="0" lang="en-US" sz="2944" u="none" cap="none" strike="noStrike">
                <a:solidFill>
                  <a:srgbClr val="000000"/>
                </a:solidFill>
                <a:latin typeface="Montserrat"/>
                <a:ea typeface="Montserrat"/>
                <a:cs typeface="Montserrat"/>
                <a:sym typeface="Montserrat"/>
              </a:rPr>
              <a:t>Baseline &amp; Evaluation</a:t>
            </a:r>
            <a:endParaRPr/>
          </a:p>
        </p:txBody>
      </p:sp>
      <p:sp>
        <p:nvSpPr>
          <p:cNvPr id="318" name="Google Shape;318;p12"/>
          <p:cNvSpPr txBox="1"/>
          <p:nvPr/>
        </p:nvSpPr>
        <p:spPr>
          <a:xfrm>
            <a:off x="1939271" y="2014709"/>
            <a:ext cx="5871815" cy="519973"/>
          </a:xfrm>
          <a:prstGeom prst="rect">
            <a:avLst/>
          </a:prstGeom>
          <a:noFill/>
          <a:ln>
            <a:noFill/>
          </a:ln>
        </p:spPr>
        <p:txBody>
          <a:bodyPr anchorCtr="0" anchor="t" bIns="0" lIns="0" spcFirstLastPara="1" rIns="0" wrap="square" tIns="0">
            <a:spAutoFit/>
          </a:bodyPr>
          <a:lstStyle/>
          <a:p>
            <a:pPr indent="0" lvl="0" marL="0" marR="0" rtl="0" algn="l">
              <a:lnSpc>
                <a:spcPct val="104980"/>
              </a:lnSpc>
              <a:spcBef>
                <a:spcPts val="0"/>
              </a:spcBef>
              <a:spcAft>
                <a:spcPts val="0"/>
              </a:spcAft>
              <a:buNone/>
            </a:pPr>
            <a:r>
              <a:rPr lang="en-US" sz="3795">
                <a:solidFill>
                  <a:srgbClr val="FF9405"/>
                </a:solidFill>
                <a:latin typeface="Montserrat"/>
                <a:ea typeface="Montserrat"/>
                <a:cs typeface="Montserrat"/>
                <a:sym typeface="Montserrat"/>
              </a:rPr>
              <a:t>04 - Expected 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326" name="Shape 326"/>
        <p:cNvGrpSpPr/>
        <p:nvPr/>
      </p:nvGrpSpPr>
      <p:grpSpPr>
        <a:xfrm>
          <a:off x="0" y="0"/>
          <a:ext cx="0" cy="0"/>
          <a:chOff x="0" y="0"/>
          <a:chExt cx="0" cy="0"/>
        </a:xfrm>
      </p:grpSpPr>
      <p:sp>
        <p:nvSpPr>
          <p:cNvPr id="327" name="Google Shape;327;p13"/>
          <p:cNvSpPr/>
          <p:nvPr/>
        </p:nvSpPr>
        <p:spPr>
          <a:xfrm>
            <a:off x="4792413" y="4011511"/>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3"/>
          <p:cNvSpPr/>
          <p:nvPr/>
        </p:nvSpPr>
        <p:spPr>
          <a:xfrm>
            <a:off x="3890912" y="5143500"/>
            <a:ext cx="4609246" cy="4114800"/>
          </a:xfrm>
          <a:custGeom>
            <a:rect b="b" l="l" r="r" t="t"/>
            <a:pathLst>
              <a:path extrusionOk="0" h="4114800" w="4609246">
                <a:moveTo>
                  <a:pt x="0" y="0"/>
                </a:moveTo>
                <a:lnTo>
                  <a:pt x="4609247" y="0"/>
                </a:lnTo>
                <a:lnTo>
                  <a:pt x="4609247"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9" name="Google Shape;329;p13"/>
          <p:cNvGrpSpPr/>
          <p:nvPr/>
        </p:nvGrpSpPr>
        <p:grpSpPr>
          <a:xfrm>
            <a:off x="1164740" y="1990179"/>
            <a:ext cx="5452344" cy="1698689"/>
            <a:chOff x="0" y="-38100"/>
            <a:chExt cx="1168691" cy="364108"/>
          </a:xfrm>
        </p:grpSpPr>
        <p:sp>
          <p:nvSpPr>
            <p:cNvPr id="330" name="Google Shape;330;p13"/>
            <p:cNvSpPr/>
            <p:nvPr/>
          </p:nvSpPr>
          <p:spPr>
            <a:xfrm>
              <a:off x="0" y="0"/>
              <a:ext cx="1168691" cy="326008"/>
            </a:xfrm>
            <a:custGeom>
              <a:rect b="b" l="l" r="r" t="t"/>
              <a:pathLst>
                <a:path extrusionOk="0" h="326008" w="1168691">
                  <a:moveTo>
                    <a:pt x="141993" y="0"/>
                  </a:moveTo>
                  <a:lnTo>
                    <a:pt x="1026699" y="0"/>
                  </a:lnTo>
                  <a:cubicBezTo>
                    <a:pt x="1105119" y="0"/>
                    <a:pt x="1168691" y="63572"/>
                    <a:pt x="1168691" y="141993"/>
                  </a:cubicBezTo>
                  <a:lnTo>
                    <a:pt x="1168691" y="184015"/>
                  </a:lnTo>
                  <a:cubicBezTo>
                    <a:pt x="1168691" y="262436"/>
                    <a:pt x="1105119" y="326008"/>
                    <a:pt x="1026699" y="326008"/>
                  </a:cubicBezTo>
                  <a:lnTo>
                    <a:pt x="141993" y="326008"/>
                  </a:lnTo>
                  <a:cubicBezTo>
                    <a:pt x="63572" y="326008"/>
                    <a:pt x="0" y="262436"/>
                    <a:pt x="0" y="184015"/>
                  </a:cubicBezTo>
                  <a:lnTo>
                    <a:pt x="0" y="141993"/>
                  </a:lnTo>
                  <a:cubicBezTo>
                    <a:pt x="0" y="63572"/>
                    <a:pt x="63572" y="0"/>
                    <a:pt x="141993"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3"/>
            <p:cNvSpPr txBox="1"/>
            <p:nvPr/>
          </p:nvSpPr>
          <p:spPr>
            <a:xfrm>
              <a:off x="0" y="-38100"/>
              <a:ext cx="1168691" cy="36410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2" name="Google Shape;332;p13"/>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3"/>
          <p:cNvSpPr/>
          <p:nvPr/>
        </p:nvSpPr>
        <p:spPr>
          <a:xfrm>
            <a:off x="10037988" y="2245975"/>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4" name="Google Shape;334;p13"/>
          <p:cNvGrpSpPr/>
          <p:nvPr/>
        </p:nvGrpSpPr>
        <p:grpSpPr>
          <a:xfrm>
            <a:off x="8500159" y="1016393"/>
            <a:ext cx="9036646" cy="8819577"/>
            <a:chOff x="0" y="-38100"/>
            <a:chExt cx="2492135" cy="2432271"/>
          </a:xfrm>
        </p:grpSpPr>
        <p:sp>
          <p:nvSpPr>
            <p:cNvPr id="335" name="Google Shape;335;p13"/>
            <p:cNvSpPr/>
            <p:nvPr/>
          </p:nvSpPr>
          <p:spPr>
            <a:xfrm>
              <a:off x="0" y="0"/>
              <a:ext cx="2492135" cy="2394171"/>
            </a:xfrm>
            <a:custGeom>
              <a:rect b="b" l="l" r="r" t="t"/>
              <a:pathLst>
                <a:path extrusionOk="0" h="2394171" w="2492135">
                  <a:moveTo>
                    <a:pt x="43693" y="0"/>
                  </a:moveTo>
                  <a:lnTo>
                    <a:pt x="2448442" y="0"/>
                  </a:lnTo>
                  <a:cubicBezTo>
                    <a:pt x="2460030" y="0"/>
                    <a:pt x="2471144" y="4603"/>
                    <a:pt x="2479338" y="12797"/>
                  </a:cubicBezTo>
                  <a:cubicBezTo>
                    <a:pt x="2487531" y="20991"/>
                    <a:pt x="2492135" y="32105"/>
                    <a:pt x="2492135" y="43693"/>
                  </a:cubicBezTo>
                  <a:lnTo>
                    <a:pt x="2492135" y="2350478"/>
                  </a:lnTo>
                  <a:cubicBezTo>
                    <a:pt x="2492135" y="2362066"/>
                    <a:pt x="2487531" y="2373180"/>
                    <a:pt x="2479338" y="2381374"/>
                  </a:cubicBezTo>
                  <a:cubicBezTo>
                    <a:pt x="2471144" y="2389568"/>
                    <a:pt x="2460030" y="2394171"/>
                    <a:pt x="2448442" y="2394171"/>
                  </a:cubicBezTo>
                  <a:lnTo>
                    <a:pt x="43693" y="2394171"/>
                  </a:lnTo>
                  <a:cubicBezTo>
                    <a:pt x="32105" y="2394171"/>
                    <a:pt x="20991" y="2389568"/>
                    <a:pt x="12797" y="2381374"/>
                  </a:cubicBezTo>
                  <a:cubicBezTo>
                    <a:pt x="4603" y="2373180"/>
                    <a:pt x="0" y="2362066"/>
                    <a:pt x="0" y="2350478"/>
                  </a:cubicBezTo>
                  <a:lnTo>
                    <a:pt x="0" y="43693"/>
                  </a:lnTo>
                  <a:cubicBezTo>
                    <a:pt x="0" y="32105"/>
                    <a:pt x="4603" y="20991"/>
                    <a:pt x="12797" y="12797"/>
                  </a:cubicBezTo>
                  <a:cubicBezTo>
                    <a:pt x="20991" y="4603"/>
                    <a:pt x="32105" y="0"/>
                    <a:pt x="4369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13"/>
            <p:cNvSpPr txBox="1"/>
            <p:nvPr/>
          </p:nvSpPr>
          <p:spPr>
            <a:xfrm>
              <a:off x="0" y="-38100"/>
              <a:ext cx="2492135" cy="2432271"/>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7" name="Google Shape;337;p13"/>
          <p:cNvSpPr txBox="1"/>
          <p:nvPr/>
        </p:nvSpPr>
        <p:spPr>
          <a:xfrm>
            <a:off x="10793443" y="1882237"/>
            <a:ext cx="5819688" cy="488145"/>
          </a:xfrm>
          <a:prstGeom prst="rect">
            <a:avLst/>
          </a:prstGeom>
          <a:noFill/>
          <a:ln>
            <a:noFill/>
          </a:ln>
        </p:spPr>
        <p:txBody>
          <a:bodyPr anchorCtr="0" anchor="t" bIns="0" lIns="0" spcFirstLastPara="1" rIns="0" wrap="square" tIns="0">
            <a:spAutoFit/>
          </a:bodyPr>
          <a:lstStyle/>
          <a:p>
            <a:pPr indent="0" lvl="0" marL="0" marR="0" rtl="0" algn="r">
              <a:lnSpc>
                <a:spcPct val="104994"/>
              </a:lnSpc>
              <a:spcBef>
                <a:spcPts val="0"/>
              </a:spcBef>
              <a:spcAft>
                <a:spcPts val="0"/>
              </a:spcAft>
              <a:buNone/>
            </a:pPr>
            <a:r>
              <a:rPr b="1" lang="en-US" sz="3624">
                <a:solidFill>
                  <a:srgbClr val="FF9405"/>
                </a:solidFill>
                <a:latin typeface="Montserrat"/>
                <a:ea typeface="Montserrat"/>
                <a:cs typeface="Montserrat"/>
                <a:sym typeface="Montserrat"/>
              </a:rPr>
              <a:t>CelebA-HQ dataset</a:t>
            </a:r>
            <a:endParaRPr/>
          </a:p>
        </p:txBody>
      </p:sp>
      <p:sp>
        <p:nvSpPr>
          <p:cNvPr id="338" name="Google Shape;338;p13"/>
          <p:cNvSpPr/>
          <p:nvPr/>
        </p:nvSpPr>
        <p:spPr>
          <a:xfrm>
            <a:off x="10929066" y="6867392"/>
            <a:ext cx="4178915" cy="2570033"/>
          </a:xfrm>
          <a:custGeom>
            <a:rect b="b" l="l" r="r" t="t"/>
            <a:pathLst>
              <a:path extrusionOk="0" h="2570033" w="4178915">
                <a:moveTo>
                  <a:pt x="0" y="0"/>
                </a:moveTo>
                <a:lnTo>
                  <a:pt x="4178915" y="0"/>
                </a:lnTo>
                <a:lnTo>
                  <a:pt x="4178915" y="2570033"/>
                </a:lnTo>
                <a:lnTo>
                  <a:pt x="0" y="257003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13"/>
          <p:cNvSpPr txBox="1"/>
          <p:nvPr/>
        </p:nvSpPr>
        <p:spPr>
          <a:xfrm>
            <a:off x="2271255" y="2711885"/>
            <a:ext cx="3058045" cy="526742"/>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lang="en-US" sz="3758">
                <a:solidFill>
                  <a:srgbClr val="000000"/>
                </a:solidFill>
                <a:latin typeface="Montserrat"/>
                <a:ea typeface="Montserrat"/>
                <a:cs typeface="Montserrat"/>
                <a:sym typeface="Montserrat"/>
              </a:rPr>
              <a:t>Datasets</a:t>
            </a:r>
            <a:endParaRPr/>
          </a:p>
        </p:txBody>
      </p:sp>
      <p:sp>
        <p:nvSpPr>
          <p:cNvPr id="340" name="Google Shape;340;p13"/>
          <p:cNvSpPr txBox="1"/>
          <p:nvPr/>
        </p:nvSpPr>
        <p:spPr>
          <a:xfrm>
            <a:off x="9144000" y="2856042"/>
            <a:ext cx="7862400" cy="3590100"/>
          </a:xfrm>
          <a:prstGeom prst="rect">
            <a:avLst/>
          </a:prstGeom>
          <a:noFill/>
          <a:ln>
            <a:noFill/>
          </a:ln>
        </p:spPr>
        <p:txBody>
          <a:bodyPr anchorCtr="0" anchor="t" bIns="0" lIns="0" spcFirstLastPara="1" rIns="0" wrap="square" tIns="0">
            <a:spAutoFit/>
          </a:bodyPr>
          <a:lstStyle/>
          <a:p>
            <a:pPr indent="-296322" lvl="1" marL="592644" marR="0" rtl="0" algn="l">
              <a:lnSpc>
                <a:spcPct val="150000"/>
              </a:lnSpc>
              <a:spcBef>
                <a:spcPts val="0"/>
              </a:spcBef>
              <a:spcAft>
                <a:spcPts val="0"/>
              </a:spcAft>
              <a:buClr>
                <a:srgbClr val="000000"/>
              </a:buClr>
              <a:buSzPts val="2744"/>
              <a:buFont typeface="Arial"/>
              <a:buChar char="•"/>
            </a:pPr>
            <a:r>
              <a:rPr b="0" i="0" lang="en-US" sz="2744" u="none" cap="none" strike="noStrike">
                <a:solidFill>
                  <a:srgbClr val="000000"/>
                </a:solidFill>
                <a:latin typeface="Montserrat"/>
                <a:ea typeface="Montserrat"/>
                <a:cs typeface="Montserrat"/>
                <a:sym typeface="Montserrat"/>
              </a:rPr>
              <a:t>30,000 images at 1024×1024 resolution</a:t>
            </a:r>
            <a:endParaRPr/>
          </a:p>
          <a:p>
            <a:pPr indent="-395096" lvl="2" marL="1185288" marR="0" rtl="0" algn="l">
              <a:lnSpc>
                <a:spcPct val="150000"/>
              </a:lnSpc>
              <a:spcBef>
                <a:spcPts val="0"/>
              </a:spcBef>
              <a:spcAft>
                <a:spcPts val="0"/>
              </a:spcAft>
              <a:buClr>
                <a:srgbClr val="000000"/>
              </a:buClr>
              <a:buSzPts val="2744"/>
              <a:buFont typeface="Arial"/>
              <a:buChar char="⚬"/>
            </a:pPr>
            <a:r>
              <a:rPr b="0" i="0" lang="en-US" sz="2744" u="none" cap="none" strike="noStrike">
                <a:solidFill>
                  <a:srgbClr val="000000"/>
                </a:solidFill>
                <a:latin typeface="Montserrat"/>
                <a:ea typeface="Montserrat"/>
                <a:cs typeface="Montserrat"/>
                <a:sym typeface="Montserrat"/>
              </a:rPr>
              <a:t>Train/Test: 29000/100</a:t>
            </a:r>
            <a:endParaRPr/>
          </a:p>
          <a:p>
            <a:pPr indent="-395096" lvl="2" marL="1185288" marR="0" rtl="0" algn="l">
              <a:lnSpc>
                <a:spcPct val="150000"/>
              </a:lnSpc>
              <a:spcBef>
                <a:spcPts val="0"/>
              </a:spcBef>
              <a:spcAft>
                <a:spcPts val="0"/>
              </a:spcAft>
              <a:buClr>
                <a:srgbClr val="000000"/>
              </a:buClr>
              <a:buSzPts val="2744"/>
              <a:buFont typeface="Arial"/>
              <a:buChar char="⚬"/>
            </a:pPr>
            <a:r>
              <a:rPr b="0" i="0" lang="en-US" sz="2744" u="none" cap="none" strike="noStrike">
                <a:solidFill>
                  <a:srgbClr val="000000"/>
                </a:solidFill>
                <a:latin typeface="Montserrat"/>
                <a:ea typeface="Montserrat"/>
                <a:cs typeface="Montserrat"/>
                <a:sym typeface="Montserrat"/>
              </a:rPr>
              <a:t>Resize to 256x256 for faster training and inference</a:t>
            </a:r>
            <a:endParaRPr/>
          </a:p>
          <a:p>
            <a:pPr indent="-296322" lvl="1" marL="592644" marR="0" rtl="0" algn="l">
              <a:lnSpc>
                <a:spcPct val="150000"/>
              </a:lnSpc>
              <a:spcBef>
                <a:spcPts val="0"/>
              </a:spcBef>
              <a:spcAft>
                <a:spcPts val="0"/>
              </a:spcAft>
              <a:buClr>
                <a:srgbClr val="000000"/>
              </a:buClr>
              <a:buSzPts val="2744"/>
              <a:buFont typeface="Arial"/>
              <a:buChar char="•"/>
            </a:pPr>
            <a:r>
              <a:rPr b="0" i="0" lang="en-US" sz="2744" u="none" cap="none" strike="noStrike">
                <a:solidFill>
                  <a:srgbClr val="000000"/>
                </a:solidFill>
                <a:latin typeface="Montserrat"/>
                <a:ea typeface="Montserrat"/>
                <a:cs typeface="Montserrat"/>
                <a:sym typeface="Montserrat"/>
              </a:rPr>
              <a:t>Masks provided by RePaint (Lugmayr et al., 2022)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348" name="Shape 348"/>
        <p:cNvGrpSpPr/>
        <p:nvPr/>
      </p:nvGrpSpPr>
      <p:grpSpPr>
        <a:xfrm>
          <a:off x="0" y="0"/>
          <a:ext cx="0" cy="0"/>
          <a:chOff x="0" y="0"/>
          <a:chExt cx="0" cy="0"/>
        </a:xfrm>
      </p:grpSpPr>
      <p:sp>
        <p:nvSpPr>
          <p:cNvPr id="349" name="Google Shape;349;p14"/>
          <p:cNvSpPr/>
          <p:nvPr/>
        </p:nvSpPr>
        <p:spPr>
          <a:xfrm>
            <a:off x="-8615057" y="-8428575"/>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4"/>
          <p:cNvSpPr/>
          <p:nvPr/>
        </p:nvSpPr>
        <p:spPr>
          <a:xfrm>
            <a:off x="-7614431" y="4964451"/>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1" name="Google Shape;351;p14"/>
          <p:cNvGrpSpPr/>
          <p:nvPr/>
        </p:nvGrpSpPr>
        <p:grpSpPr>
          <a:xfrm>
            <a:off x="9087919" y="850951"/>
            <a:ext cx="8171381" cy="1591655"/>
            <a:chOff x="0" y="-38100"/>
            <a:chExt cx="1751507" cy="341166"/>
          </a:xfrm>
        </p:grpSpPr>
        <p:sp>
          <p:nvSpPr>
            <p:cNvPr id="352" name="Google Shape;352;p14"/>
            <p:cNvSpPr/>
            <p:nvPr/>
          </p:nvSpPr>
          <p:spPr>
            <a:xfrm>
              <a:off x="0" y="0"/>
              <a:ext cx="1751507" cy="303066"/>
            </a:xfrm>
            <a:custGeom>
              <a:rect b="b" l="l" r="r" t="t"/>
              <a:pathLst>
                <a:path extrusionOk="0" h="303066" w="1751507">
                  <a:moveTo>
                    <a:pt x="94744" y="0"/>
                  </a:moveTo>
                  <a:lnTo>
                    <a:pt x="1656763" y="0"/>
                  </a:lnTo>
                  <a:cubicBezTo>
                    <a:pt x="1681891" y="0"/>
                    <a:pt x="1705989" y="9982"/>
                    <a:pt x="1723757" y="27750"/>
                  </a:cubicBezTo>
                  <a:cubicBezTo>
                    <a:pt x="1741525" y="45518"/>
                    <a:pt x="1751507" y="69617"/>
                    <a:pt x="1751507" y="94744"/>
                  </a:cubicBezTo>
                  <a:lnTo>
                    <a:pt x="1751507" y="208321"/>
                  </a:lnTo>
                  <a:cubicBezTo>
                    <a:pt x="1751507" y="260647"/>
                    <a:pt x="1709089" y="303066"/>
                    <a:pt x="1656763" y="303066"/>
                  </a:cubicBezTo>
                  <a:lnTo>
                    <a:pt x="94744" y="303066"/>
                  </a:lnTo>
                  <a:cubicBezTo>
                    <a:pt x="69617" y="303066"/>
                    <a:pt x="45518" y="293084"/>
                    <a:pt x="27750" y="275316"/>
                  </a:cubicBezTo>
                  <a:cubicBezTo>
                    <a:pt x="9982" y="257548"/>
                    <a:pt x="0" y="233449"/>
                    <a:pt x="0" y="208321"/>
                  </a:cubicBezTo>
                  <a:lnTo>
                    <a:pt x="0" y="94744"/>
                  </a:lnTo>
                  <a:cubicBezTo>
                    <a:pt x="0" y="69617"/>
                    <a:pt x="9982" y="45518"/>
                    <a:pt x="27750" y="27750"/>
                  </a:cubicBezTo>
                  <a:cubicBezTo>
                    <a:pt x="45518" y="9982"/>
                    <a:pt x="69617" y="0"/>
                    <a:pt x="94744"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14"/>
            <p:cNvSpPr txBox="1"/>
            <p:nvPr/>
          </p:nvSpPr>
          <p:spPr>
            <a:xfrm>
              <a:off x="0" y="-38100"/>
              <a:ext cx="1751507" cy="3411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4" name="Google Shape;354;p14"/>
          <p:cNvSpPr/>
          <p:nvPr/>
        </p:nvSpPr>
        <p:spPr>
          <a:xfrm>
            <a:off x="6468766" y="6341118"/>
            <a:ext cx="4107319" cy="4114800"/>
          </a:xfrm>
          <a:custGeom>
            <a:rect b="b" l="l" r="r" t="t"/>
            <a:pathLst>
              <a:path extrusionOk="0" h="4114800" w="4107319">
                <a:moveTo>
                  <a:pt x="0" y="0"/>
                </a:moveTo>
                <a:lnTo>
                  <a:pt x="4107319" y="0"/>
                </a:lnTo>
                <a:lnTo>
                  <a:pt x="4107319"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14"/>
          <p:cNvSpPr/>
          <p:nvPr/>
        </p:nvSpPr>
        <p:spPr>
          <a:xfrm>
            <a:off x="10814210" y="5207639"/>
            <a:ext cx="1880253" cy="1880253"/>
          </a:xfrm>
          <a:custGeom>
            <a:rect b="b" l="l" r="r" t="t"/>
            <a:pathLst>
              <a:path extrusionOk="0" h="1880253" w="1880253">
                <a:moveTo>
                  <a:pt x="0" y="0"/>
                </a:moveTo>
                <a:lnTo>
                  <a:pt x="1880253" y="0"/>
                </a:lnTo>
                <a:lnTo>
                  <a:pt x="1880253" y="1880253"/>
                </a:lnTo>
                <a:lnTo>
                  <a:pt x="0" y="188025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4"/>
          <p:cNvSpPr/>
          <p:nvPr/>
        </p:nvSpPr>
        <p:spPr>
          <a:xfrm>
            <a:off x="12965160" y="5217164"/>
            <a:ext cx="1880253" cy="1880253"/>
          </a:xfrm>
          <a:custGeom>
            <a:rect b="b" l="l" r="r" t="t"/>
            <a:pathLst>
              <a:path extrusionOk="0" h="1880253" w="1880253">
                <a:moveTo>
                  <a:pt x="0" y="0"/>
                </a:moveTo>
                <a:lnTo>
                  <a:pt x="1880253" y="0"/>
                </a:lnTo>
                <a:lnTo>
                  <a:pt x="1880253" y="1880253"/>
                </a:lnTo>
                <a:lnTo>
                  <a:pt x="0" y="1880253"/>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14"/>
          <p:cNvSpPr/>
          <p:nvPr/>
        </p:nvSpPr>
        <p:spPr>
          <a:xfrm>
            <a:off x="15079587" y="5207639"/>
            <a:ext cx="1912394" cy="1880253"/>
          </a:xfrm>
          <a:custGeom>
            <a:rect b="b" l="l" r="r" t="t"/>
            <a:pathLst>
              <a:path extrusionOk="0" h="1880253" w="1912394">
                <a:moveTo>
                  <a:pt x="0" y="0"/>
                </a:moveTo>
                <a:lnTo>
                  <a:pt x="1912394" y="0"/>
                </a:lnTo>
                <a:lnTo>
                  <a:pt x="1912394" y="1880253"/>
                </a:lnTo>
                <a:lnTo>
                  <a:pt x="0" y="1880253"/>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14"/>
          <p:cNvSpPr txBox="1"/>
          <p:nvPr/>
        </p:nvSpPr>
        <p:spPr>
          <a:xfrm>
            <a:off x="9429479" y="1444318"/>
            <a:ext cx="7488262" cy="62992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699">
                <a:solidFill>
                  <a:srgbClr val="000000"/>
                </a:solidFill>
                <a:latin typeface="Montserrat"/>
                <a:ea typeface="Montserrat"/>
                <a:cs typeface="Montserrat"/>
                <a:sym typeface="Montserrat"/>
              </a:rPr>
              <a:t>Baseline &amp; Evaluation</a:t>
            </a:r>
            <a:endParaRPr/>
          </a:p>
        </p:txBody>
      </p:sp>
      <p:sp>
        <p:nvSpPr>
          <p:cNvPr id="359" name="Google Shape;359;p14"/>
          <p:cNvSpPr txBox="1"/>
          <p:nvPr/>
        </p:nvSpPr>
        <p:spPr>
          <a:xfrm>
            <a:off x="10866087" y="7088418"/>
            <a:ext cx="6078399" cy="402027"/>
          </a:xfrm>
          <a:prstGeom prst="rect">
            <a:avLst/>
          </a:prstGeom>
          <a:noFill/>
          <a:ln>
            <a:noFill/>
          </a:ln>
        </p:spPr>
        <p:txBody>
          <a:bodyPr anchorCtr="0" anchor="t" bIns="0" lIns="0" spcFirstLastPara="1" rIns="0" wrap="square" tIns="0">
            <a:spAutoFit/>
          </a:bodyPr>
          <a:lstStyle/>
          <a:p>
            <a:pPr indent="0" lvl="0" marL="0" marR="0" rtl="0" algn="ctr">
              <a:lnSpc>
                <a:spcPct val="140033"/>
              </a:lnSpc>
              <a:spcBef>
                <a:spcPts val="0"/>
              </a:spcBef>
              <a:spcAft>
                <a:spcPts val="0"/>
              </a:spcAft>
              <a:buNone/>
            </a:pPr>
            <a:r>
              <a:rPr b="1" lang="en-US" sz="2413">
                <a:solidFill>
                  <a:srgbClr val="000000"/>
                </a:solidFill>
                <a:latin typeface="Montserrat"/>
                <a:ea typeface="Montserrat"/>
                <a:cs typeface="Montserrat"/>
                <a:sym typeface="Montserrat"/>
              </a:rPr>
              <a:t>before</a:t>
            </a:r>
            <a:endParaRPr/>
          </a:p>
        </p:txBody>
      </p:sp>
      <p:sp>
        <p:nvSpPr>
          <p:cNvPr id="360" name="Google Shape;360;p14"/>
          <p:cNvSpPr txBox="1"/>
          <p:nvPr/>
        </p:nvSpPr>
        <p:spPr>
          <a:xfrm>
            <a:off x="12996584" y="7088418"/>
            <a:ext cx="6078399" cy="402027"/>
          </a:xfrm>
          <a:prstGeom prst="rect">
            <a:avLst/>
          </a:prstGeom>
          <a:noFill/>
          <a:ln>
            <a:noFill/>
          </a:ln>
        </p:spPr>
        <p:txBody>
          <a:bodyPr anchorCtr="0" anchor="t" bIns="0" lIns="0" spcFirstLastPara="1" rIns="0" wrap="square" tIns="0">
            <a:spAutoFit/>
          </a:bodyPr>
          <a:lstStyle/>
          <a:p>
            <a:pPr indent="0" lvl="0" marL="0" marR="0" rtl="0" algn="ctr">
              <a:lnSpc>
                <a:spcPct val="140033"/>
              </a:lnSpc>
              <a:spcBef>
                <a:spcPts val="0"/>
              </a:spcBef>
              <a:spcAft>
                <a:spcPts val="0"/>
              </a:spcAft>
              <a:buNone/>
            </a:pPr>
            <a:r>
              <a:rPr b="1" lang="en-US" sz="2413">
                <a:solidFill>
                  <a:srgbClr val="000000"/>
                </a:solidFill>
                <a:latin typeface="Montserrat"/>
                <a:ea typeface="Montserrat"/>
                <a:cs typeface="Montserrat"/>
                <a:sym typeface="Montserrat"/>
              </a:rPr>
              <a:t>after</a:t>
            </a:r>
            <a:endParaRPr/>
          </a:p>
        </p:txBody>
      </p:sp>
      <p:grpSp>
        <p:nvGrpSpPr>
          <p:cNvPr id="361" name="Google Shape;361;p14"/>
          <p:cNvGrpSpPr/>
          <p:nvPr/>
        </p:nvGrpSpPr>
        <p:grpSpPr>
          <a:xfrm>
            <a:off x="935518" y="2807900"/>
            <a:ext cx="8844856" cy="6303268"/>
            <a:chOff x="0" y="-38100"/>
            <a:chExt cx="2439220" cy="1738305"/>
          </a:xfrm>
        </p:grpSpPr>
        <p:sp>
          <p:nvSpPr>
            <p:cNvPr id="362" name="Google Shape;362;p14"/>
            <p:cNvSpPr/>
            <p:nvPr/>
          </p:nvSpPr>
          <p:spPr>
            <a:xfrm>
              <a:off x="0" y="0"/>
              <a:ext cx="2439220" cy="1700205"/>
            </a:xfrm>
            <a:custGeom>
              <a:rect b="b" l="l" r="r" t="t"/>
              <a:pathLst>
                <a:path extrusionOk="0" h="1700205" w="2439220">
                  <a:moveTo>
                    <a:pt x="44641" y="0"/>
                  </a:moveTo>
                  <a:lnTo>
                    <a:pt x="2394579" y="0"/>
                  </a:lnTo>
                  <a:cubicBezTo>
                    <a:pt x="2419234" y="0"/>
                    <a:pt x="2439220" y="19986"/>
                    <a:pt x="2439220" y="44641"/>
                  </a:cubicBezTo>
                  <a:lnTo>
                    <a:pt x="2439220" y="1655564"/>
                  </a:lnTo>
                  <a:cubicBezTo>
                    <a:pt x="2439220" y="1667403"/>
                    <a:pt x="2434517" y="1678758"/>
                    <a:pt x="2426145" y="1687130"/>
                  </a:cubicBezTo>
                  <a:cubicBezTo>
                    <a:pt x="2417774" y="1695502"/>
                    <a:pt x="2406419" y="1700205"/>
                    <a:pt x="2394579" y="1700205"/>
                  </a:cubicBezTo>
                  <a:lnTo>
                    <a:pt x="44641" y="1700205"/>
                  </a:lnTo>
                  <a:cubicBezTo>
                    <a:pt x="19986" y="1700205"/>
                    <a:pt x="0" y="1680218"/>
                    <a:pt x="0" y="1655564"/>
                  </a:cubicBezTo>
                  <a:lnTo>
                    <a:pt x="0" y="44641"/>
                  </a:lnTo>
                  <a:cubicBezTo>
                    <a:pt x="0" y="32801"/>
                    <a:pt x="4703" y="21447"/>
                    <a:pt x="13075" y="13075"/>
                  </a:cubicBezTo>
                  <a:cubicBezTo>
                    <a:pt x="21447" y="4703"/>
                    <a:pt x="32801" y="0"/>
                    <a:pt x="44641"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3" name="Google Shape;363;p14"/>
            <p:cNvSpPr txBox="1"/>
            <p:nvPr/>
          </p:nvSpPr>
          <p:spPr>
            <a:xfrm>
              <a:off x="0" y="-38100"/>
              <a:ext cx="2439220" cy="1738305"/>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4" name="Google Shape;364;p14"/>
          <p:cNvSpPr txBox="1"/>
          <p:nvPr/>
        </p:nvSpPr>
        <p:spPr>
          <a:xfrm>
            <a:off x="1226950" y="3225276"/>
            <a:ext cx="8400900" cy="4893000"/>
          </a:xfrm>
          <a:prstGeom prst="rect">
            <a:avLst/>
          </a:prstGeom>
          <a:noFill/>
          <a:ln>
            <a:noFill/>
          </a:ln>
        </p:spPr>
        <p:txBody>
          <a:bodyPr anchorCtr="0" anchor="t" bIns="0" lIns="0" spcFirstLastPara="1" rIns="0" wrap="square" tIns="0">
            <a:spAutoFit/>
          </a:bodyPr>
          <a:lstStyle/>
          <a:p>
            <a:pPr indent="0" lvl="0" marL="4572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Baseline</a:t>
            </a:r>
            <a:endParaRPr/>
          </a:p>
          <a:p>
            <a:pPr indent="0" lvl="0" marL="9144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RePaint(CVPR2022)</a:t>
            </a:r>
            <a:endParaRPr/>
          </a:p>
          <a:p>
            <a:pPr indent="0" lvl="0" marL="9144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IR-SDE(ICML 2023)</a:t>
            </a:r>
            <a:endParaRPr/>
          </a:p>
          <a:p>
            <a:pPr indent="0" lvl="0" marL="9144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DA-CLIP(ICLR 2024)</a:t>
            </a:r>
            <a:endParaRPr b="0" i="0" sz="3012" u="none" cap="none" strike="noStrike">
              <a:solidFill>
                <a:srgbClr val="000000"/>
              </a:solidFill>
              <a:latin typeface="Montserrat"/>
              <a:ea typeface="Montserrat"/>
              <a:cs typeface="Montserrat"/>
              <a:sym typeface="Montserrat"/>
            </a:endParaRPr>
          </a:p>
          <a:p>
            <a:pPr indent="0" lvl="0" marL="914400" marR="0" rtl="0" algn="l">
              <a:lnSpc>
                <a:spcPct val="150000"/>
              </a:lnSpc>
              <a:spcBef>
                <a:spcPts val="0"/>
              </a:spcBef>
              <a:spcAft>
                <a:spcPts val="0"/>
              </a:spcAft>
              <a:buNone/>
            </a:pPr>
            <a:r>
              <a:t/>
            </a:r>
            <a:endParaRPr sz="1112">
              <a:latin typeface="Montserrat"/>
              <a:ea typeface="Montserrat"/>
              <a:cs typeface="Montserrat"/>
              <a:sym typeface="Montserrat"/>
            </a:endParaRPr>
          </a:p>
          <a:p>
            <a:pPr indent="0" lvl="0" marL="4572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Evaluation</a:t>
            </a:r>
            <a:endParaRPr/>
          </a:p>
          <a:p>
            <a:pPr indent="0" lvl="0" marL="9144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Distortion: PSNR/SSIM</a:t>
            </a:r>
            <a:endParaRPr/>
          </a:p>
          <a:p>
            <a:pPr indent="0" lvl="0" marL="914400" marR="0" rtl="0" algn="l">
              <a:lnSpc>
                <a:spcPct val="150000"/>
              </a:lnSpc>
              <a:spcBef>
                <a:spcPts val="0"/>
              </a:spcBef>
              <a:spcAft>
                <a:spcPts val="0"/>
              </a:spcAft>
              <a:buNone/>
            </a:pPr>
            <a:r>
              <a:rPr b="0" i="0" lang="en-US" sz="3012" u="none" cap="none" strike="noStrike">
                <a:solidFill>
                  <a:srgbClr val="000000"/>
                </a:solidFill>
                <a:latin typeface="Montserrat"/>
                <a:ea typeface="Montserrat"/>
                <a:cs typeface="Montserrat"/>
                <a:sym typeface="Montserrat"/>
              </a:rPr>
              <a:t>Perception: LPIPS/FID </a:t>
            </a:r>
            <a:endParaRPr/>
          </a:p>
        </p:txBody>
      </p:sp>
      <p:sp>
        <p:nvSpPr>
          <p:cNvPr id="365" name="Google Shape;365;p14"/>
          <p:cNvSpPr txBox="1"/>
          <p:nvPr/>
        </p:nvSpPr>
        <p:spPr>
          <a:xfrm>
            <a:off x="13140122" y="7507000"/>
            <a:ext cx="1530300" cy="338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200">
                <a:solidFill>
                  <a:srgbClr val="000000"/>
                </a:solidFill>
                <a:latin typeface="Arial"/>
                <a:ea typeface="Arial"/>
                <a:cs typeface="Arial"/>
                <a:sym typeface="Arial"/>
              </a:rPr>
              <a:t>(DA-CLIP)</a:t>
            </a:r>
            <a:endParaRPr/>
          </a:p>
        </p:txBody>
      </p:sp>
      <p:sp>
        <p:nvSpPr>
          <p:cNvPr id="366" name="Google Shape;366;p14"/>
          <p:cNvSpPr txBox="1"/>
          <p:nvPr/>
        </p:nvSpPr>
        <p:spPr>
          <a:xfrm>
            <a:off x="12391965" y="4335784"/>
            <a:ext cx="3026643" cy="4718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US" sz="2799">
                <a:solidFill>
                  <a:srgbClr val="000000"/>
                </a:solidFill>
                <a:latin typeface="Montserrat"/>
                <a:ea typeface="Montserrat"/>
                <a:cs typeface="Montserrat"/>
                <a:sym typeface="Montserrat"/>
              </a:rPr>
              <a:t>Expecting Result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370" name="Shape 370"/>
        <p:cNvGrpSpPr/>
        <p:nvPr/>
      </p:nvGrpSpPr>
      <p:grpSpPr>
        <a:xfrm>
          <a:off x="0" y="0"/>
          <a:ext cx="0" cy="0"/>
          <a:chOff x="0" y="0"/>
          <a:chExt cx="0" cy="0"/>
        </a:xfrm>
      </p:grpSpPr>
      <p:sp>
        <p:nvSpPr>
          <p:cNvPr id="371" name="Google Shape;371;p15"/>
          <p:cNvSpPr/>
          <p:nvPr/>
        </p:nvSpPr>
        <p:spPr>
          <a:xfrm>
            <a:off x="8353326" y="2672569"/>
            <a:ext cx="15228862" cy="15228862"/>
          </a:xfrm>
          <a:custGeom>
            <a:rect b="b" l="l" r="r" t="t"/>
            <a:pathLst>
              <a:path extrusionOk="0" h="15228862" w="15228862">
                <a:moveTo>
                  <a:pt x="0" y="0"/>
                </a:moveTo>
                <a:lnTo>
                  <a:pt x="15228863" y="0"/>
                </a:lnTo>
                <a:lnTo>
                  <a:pt x="15228863" y="15228862"/>
                </a:lnTo>
                <a:lnTo>
                  <a:pt x="0" y="1522886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15"/>
          <p:cNvSpPr/>
          <p:nvPr/>
        </p:nvSpPr>
        <p:spPr>
          <a:xfrm>
            <a:off x="-5212615" y="-6585731"/>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3" name="Google Shape;373;p15"/>
          <p:cNvGrpSpPr/>
          <p:nvPr/>
        </p:nvGrpSpPr>
        <p:grpSpPr>
          <a:xfrm>
            <a:off x="5261431" y="3908967"/>
            <a:ext cx="7765139" cy="2324404"/>
            <a:chOff x="0" y="-38100"/>
            <a:chExt cx="2045139" cy="612189"/>
          </a:xfrm>
        </p:grpSpPr>
        <p:sp>
          <p:nvSpPr>
            <p:cNvPr id="374" name="Google Shape;374;p15"/>
            <p:cNvSpPr/>
            <p:nvPr/>
          </p:nvSpPr>
          <p:spPr>
            <a:xfrm>
              <a:off x="0" y="0"/>
              <a:ext cx="2045139" cy="574089"/>
            </a:xfrm>
            <a:custGeom>
              <a:rect b="b" l="l" r="r" t="t"/>
              <a:pathLst>
                <a:path extrusionOk="0" h="574089" w="2045139">
                  <a:moveTo>
                    <a:pt x="50848" y="0"/>
                  </a:moveTo>
                  <a:lnTo>
                    <a:pt x="1994292" y="0"/>
                  </a:lnTo>
                  <a:cubicBezTo>
                    <a:pt x="2022374" y="0"/>
                    <a:pt x="2045139" y="22765"/>
                    <a:pt x="2045139" y="50848"/>
                  </a:cubicBezTo>
                  <a:lnTo>
                    <a:pt x="2045139" y="523241"/>
                  </a:lnTo>
                  <a:cubicBezTo>
                    <a:pt x="2045139" y="551324"/>
                    <a:pt x="2022374" y="574089"/>
                    <a:pt x="1994292" y="574089"/>
                  </a:cubicBezTo>
                  <a:lnTo>
                    <a:pt x="50848" y="574089"/>
                  </a:lnTo>
                  <a:cubicBezTo>
                    <a:pt x="37362" y="574089"/>
                    <a:pt x="24429" y="568732"/>
                    <a:pt x="14893" y="559196"/>
                  </a:cubicBezTo>
                  <a:cubicBezTo>
                    <a:pt x="5357" y="549660"/>
                    <a:pt x="0" y="536727"/>
                    <a:pt x="0" y="523241"/>
                  </a:cubicBezTo>
                  <a:lnTo>
                    <a:pt x="0" y="50848"/>
                  </a:lnTo>
                  <a:cubicBezTo>
                    <a:pt x="0" y="22765"/>
                    <a:pt x="22765" y="0"/>
                    <a:pt x="50848"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15"/>
            <p:cNvSpPr txBox="1"/>
            <p:nvPr/>
          </p:nvSpPr>
          <p:spPr>
            <a:xfrm>
              <a:off x="0" y="-38100"/>
              <a:ext cx="2045139" cy="61218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6" name="Google Shape;376;p15"/>
          <p:cNvSpPr txBox="1"/>
          <p:nvPr/>
        </p:nvSpPr>
        <p:spPr>
          <a:xfrm>
            <a:off x="5683524" y="4559133"/>
            <a:ext cx="6920952" cy="1254458"/>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None/>
            </a:pPr>
            <a:r>
              <a:rPr lang="en-US" sz="8805">
                <a:solidFill>
                  <a:srgbClr val="000000"/>
                </a:solidFill>
                <a:latin typeface="Montserrat"/>
                <a:ea typeface="Montserrat"/>
                <a:cs typeface="Montserrat"/>
                <a:sym typeface="Montserrat"/>
              </a:rPr>
              <a:t>Thanks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380" name="Shape 380"/>
        <p:cNvGrpSpPr/>
        <p:nvPr/>
      </p:nvGrpSpPr>
      <p:grpSpPr>
        <a:xfrm>
          <a:off x="0" y="0"/>
          <a:ext cx="0" cy="0"/>
          <a:chOff x="0" y="0"/>
          <a:chExt cx="0" cy="0"/>
        </a:xfrm>
      </p:grpSpPr>
      <p:sp>
        <p:nvSpPr>
          <p:cNvPr id="381" name="Google Shape;381;p16"/>
          <p:cNvSpPr/>
          <p:nvPr/>
        </p:nvSpPr>
        <p:spPr>
          <a:xfrm>
            <a:off x="-8615057" y="-8428575"/>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6"/>
          <p:cNvSpPr/>
          <p:nvPr/>
        </p:nvSpPr>
        <p:spPr>
          <a:xfrm>
            <a:off x="-7614431" y="4964451"/>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3" name="Google Shape;383;p16"/>
          <p:cNvGrpSpPr/>
          <p:nvPr/>
        </p:nvGrpSpPr>
        <p:grpSpPr>
          <a:xfrm>
            <a:off x="1369692" y="1590992"/>
            <a:ext cx="10692667" cy="7667308"/>
            <a:chOff x="0" y="-38100"/>
            <a:chExt cx="2816176" cy="2019373"/>
          </a:xfrm>
        </p:grpSpPr>
        <p:sp>
          <p:nvSpPr>
            <p:cNvPr id="384" name="Google Shape;384;p16"/>
            <p:cNvSpPr/>
            <p:nvPr/>
          </p:nvSpPr>
          <p:spPr>
            <a:xfrm>
              <a:off x="0" y="0"/>
              <a:ext cx="2816176" cy="1981273"/>
            </a:xfrm>
            <a:custGeom>
              <a:rect b="b" l="l" r="r" t="t"/>
              <a:pathLst>
                <a:path extrusionOk="0" h="1981273" w="2816176">
                  <a:moveTo>
                    <a:pt x="36926" y="0"/>
                  </a:moveTo>
                  <a:lnTo>
                    <a:pt x="2779250" y="0"/>
                  </a:lnTo>
                  <a:cubicBezTo>
                    <a:pt x="2789043" y="0"/>
                    <a:pt x="2798435" y="3890"/>
                    <a:pt x="2805360" y="10815"/>
                  </a:cubicBezTo>
                  <a:cubicBezTo>
                    <a:pt x="2812285" y="17740"/>
                    <a:pt x="2816176" y="27133"/>
                    <a:pt x="2816176" y="36926"/>
                  </a:cubicBezTo>
                  <a:lnTo>
                    <a:pt x="2816176" y="1944347"/>
                  </a:lnTo>
                  <a:cubicBezTo>
                    <a:pt x="2816176" y="1954141"/>
                    <a:pt x="2812285" y="1963533"/>
                    <a:pt x="2805360" y="1970458"/>
                  </a:cubicBezTo>
                  <a:cubicBezTo>
                    <a:pt x="2798435" y="1977383"/>
                    <a:pt x="2789043" y="1981273"/>
                    <a:pt x="2779250" y="1981273"/>
                  </a:cubicBezTo>
                  <a:lnTo>
                    <a:pt x="36926" y="1981273"/>
                  </a:lnTo>
                  <a:cubicBezTo>
                    <a:pt x="27133" y="1981273"/>
                    <a:pt x="17740" y="1977383"/>
                    <a:pt x="10815" y="1970458"/>
                  </a:cubicBezTo>
                  <a:cubicBezTo>
                    <a:pt x="3890" y="1963533"/>
                    <a:pt x="0" y="1954141"/>
                    <a:pt x="0" y="1944347"/>
                  </a:cubicBezTo>
                  <a:lnTo>
                    <a:pt x="0" y="36926"/>
                  </a:lnTo>
                  <a:cubicBezTo>
                    <a:pt x="0" y="27133"/>
                    <a:pt x="3890" y="17740"/>
                    <a:pt x="10815" y="10815"/>
                  </a:cubicBezTo>
                  <a:cubicBezTo>
                    <a:pt x="17740" y="3890"/>
                    <a:pt x="27133" y="0"/>
                    <a:pt x="3692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6"/>
            <p:cNvSpPr txBox="1"/>
            <p:nvPr/>
          </p:nvSpPr>
          <p:spPr>
            <a:xfrm>
              <a:off x="0" y="-38100"/>
              <a:ext cx="2816176" cy="201937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6" name="Google Shape;386;p16"/>
          <p:cNvGrpSpPr/>
          <p:nvPr/>
        </p:nvGrpSpPr>
        <p:grpSpPr>
          <a:xfrm>
            <a:off x="9087919" y="850951"/>
            <a:ext cx="8171381" cy="1591655"/>
            <a:chOff x="0" y="-38100"/>
            <a:chExt cx="1751507" cy="341166"/>
          </a:xfrm>
        </p:grpSpPr>
        <p:sp>
          <p:nvSpPr>
            <p:cNvPr id="387" name="Google Shape;387;p16"/>
            <p:cNvSpPr/>
            <p:nvPr/>
          </p:nvSpPr>
          <p:spPr>
            <a:xfrm>
              <a:off x="0" y="0"/>
              <a:ext cx="1751507" cy="303066"/>
            </a:xfrm>
            <a:custGeom>
              <a:rect b="b" l="l" r="r" t="t"/>
              <a:pathLst>
                <a:path extrusionOk="0" h="303066" w="1751507">
                  <a:moveTo>
                    <a:pt x="94744" y="0"/>
                  </a:moveTo>
                  <a:lnTo>
                    <a:pt x="1656763" y="0"/>
                  </a:lnTo>
                  <a:cubicBezTo>
                    <a:pt x="1681891" y="0"/>
                    <a:pt x="1705989" y="9982"/>
                    <a:pt x="1723757" y="27750"/>
                  </a:cubicBezTo>
                  <a:cubicBezTo>
                    <a:pt x="1741525" y="45518"/>
                    <a:pt x="1751507" y="69617"/>
                    <a:pt x="1751507" y="94744"/>
                  </a:cubicBezTo>
                  <a:lnTo>
                    <a:pt x="1751507" y="208321"/>
                  </a:lnTo>
                  <a:cubicBezTo>
                    <a:pt x="1751507" y="260647"/>
                    <a:pt x="1709089" y="303066"/>
                    <a:pt x="1656763" y="303066"/>
                  </a:cubicBezTo>
                  <a:lnTo>
                    <a:pt x="94744" y="303066"/>
                  </a:lnTo>
                  <a:cubicBezTo>
                    <a:pt x="69617" y="303066"/>
                    <a:pt x="45518" y="293084"/>
                    <a:pt x="27750" y="275316"/>
                  </a:cubicBezTo>
                  <a:cubicBezTo>
                    <a:pt x="9982" y="257548"/>
                    <a:pt x="0" y="233449"/>
                    <a:pt x="0" y="208321"/>
                  </a:cubicBezTo>
                  <a:lnTo>
                    <a:pt x="0" y="94744"/>
                  </a:lnTo>
                  <a:cubicBezTo>
                    <a:pt x="0" y="69617"/>
                    <a:pt x="9982" y="45518"/>
                    <a:pt x="27750" y="27750"/>
                  </a:cubicBezTo>
                  <a:cubicBezTo>
                    <a:pt x="45518" y="9982"/>
                    <a:pt x="69617" y="0"/>
                    <a:pt x="94744"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6"/>
            <p:cNvSpPr txBox="1"/>
            <p:nvPr/>
          </p:nvSpPr>
          <p:spPr>
            <a:xfrm>
              <a:off x="0" y="-38100"/>
              <a:ext cx="1751507" cy="3411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9" name="Google Shape;389;p16"/>
          <p:cNvSpPr/>
          <p:nvPr/>
        </p:nvSpPr>
        <p:spPr>
          <a:xfrm>
            <a:off x="12200911" y="4139020"/>
            <a:ext cx="4107319" cy="4114800"/>
          </a:xfrm>
          <a:custGeom>
            <a:rect b="b" l="l" r="r" t="t"/>
            <a:pathLst>
              <a:path extrusionOk="0" h="4114800" w="4107319">
                <a:moveTo>
                  <a:pt x="0" y="0"/>
                </a:moveTo>
                <a:lnTo>
                  <a:pt x="4107319" y="0"/>
                </a:lnTo>
                <a:lnTo>
                  <a:pt x="4107319"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16"/>
          <p:cNvSpPr txBox="1"/>
          <p:nvPr/>
        </p:nvSpPr>
        <p:spPr>
          <a:xfrm>
            <a:off x="9429479" y="1444318"/>
            <a:ext cx="7488262"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000000"/>
                </a:solidFill>
                <a:latin typeface="Montserrat"/>
                <a:ea typeface="Montserrat"/>
                <a:cs typeface="Montserrat"/>
                <a:sym typeface="Montserrat"/>
              </a:rPr>
              <a:t>References</a:t>
            </a:r>
            <a:endParaRPr/>
          </a:p>
        </p:txBody>
      </p:sp>
      <p:sp>
        <p:nvSpPr>
          <p:cNvPr id="391" name="Google Shape;391;p16"/>
          <p:cNvSpPr txBox="1"/>
          <p:nvPr/>
        </p:nvSpPr>
        <p:spPr>
          <a:xfrm>
            <a:off x="1892978" y="2765206"/>
            <a:ext cx="9441600" cy="5467500"/>
          </a:xfrm>
          <a:prstGeom prst="rect">
            <a:avLst/>
          </a:prstGeom>
          <a:noFill/>
          <a:ln>
            <a:noFill/>
          </a:ln>
        </p:spPr>
        <p:txBody>
          <a:bodyPr anchorCtr="0" anchor="t" bIns="0" lIns="0" spcFirstLastPara="1" rIns="0" wrap="square" tIns="0">
            <a:spAutoFit/>
          </a:bodyPr>
          <a:lstStyle/>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https://arxiv.org/pdf/2310.01018</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https://arxiv.org/pdf/1911.11394</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https://openaccess.thecvf.com/content/WACV2025W/RWS/papers/Manojlovska_Interpreting_Face_Recognition_Templates_using_Natural_Language_Descriptions_WACVW_2025_paper.pdf</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https://ojs.aaai.org/index.php/AAAI/article/view/28226</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https://medium.com/@bhushan.shashank93/a-guide-to-diffusion-based-image-generation-ee3ded234fbd</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https://www.researchgate.net/figure/The-generation-process-of-ground-truth-facial-boundary-heatmaps-a-HR-face-images-b_fig5_340390738</a:t>
            </a:r>
            <a:endParaRPr/>
          </a:p>
          <a:p>
            <a:pPr indent="-38100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https://mmlab.ie.cuhk.edu.hk/projects/CelebA.html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116" name="Shape 116"/>
        <p:cNvGrpSpPr/>
        <p:nvPr/>
      </p:nvGrpSpPr>
      <p:grpSpPr>
        <a:xfrm>
          <a:off x="0" y="0"/>
          <a:ext cx="0" cy="0"/>
          <a:chOff x="0" y="0"/>
          <a:chExt cx="0" cy="0"/>
        </a:xfrm>
      </p:grpSpPr>
      <p:sp>
        <p:nvSpPr>
          <p:cNvPr id="117" name="Google Shape;117;p2"/>
          <p:cNvSpPr/>
          <p:nvPr/>
        </p:nvSpPr>
        <p:spPr>
          <a:xfrm>
            <a:off x="3218775" y="-147734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2"/>
          <p:cNvSpPr/>
          <p:nvPr/>
        </p:nvSpPr>
        <p:spPr>
          <a:xfrm>
            <a:off x="10673569" y="2132641"/>
            <a:ext cx="15228862" cy="15228862"/>
          </a:xfrm>
          <a:custGeom>
            <a:rect b="b" l="l" r="r" t="t"/>
            <a:pathLst>
              <a:path extrusionOk="0" h="15228862" w="15228862">
                <a:moveTo>
                  <a:pt x="0" y="0"/>
                </a:moveTo>
                <a:lnTo>
                  <a:pt x="15228862" y="0"/>
                </a:lnTo>
                <a:lnTo>
                  <a:pt x="15228862" y="15228862"/>
                </a:lnTo>
                <a:lnTo>
                  <a:pt x="0" y="1522886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9" name="Google Shape;119;p2"/>
          <p:cNvGrpSpPr/>
          <p:nvPr/>
        </p:nvGrpSpPr>
        <p:grpSpPr>
          <a:xfrm>
            <a:off x="1028700" y="884039"/>
            <a:ext cx="7099872" cy="6788212"/>
            <a:chOff x="0" y="-38100"/>
            <a:chExt cx="1869925" cy="1787842"/>
          </a:xfrm>
        </p:grpSpPr>
        <p:sp>
          <p:nvSpPr>
            <p:cNvPr id="120" name="Google Shape;120;p2"/>
            <p:cNvSpPr/>
            <p:nvPr/>
          </p:nvSpPr>
          <p:spPr>
            <a:xfrm>
              <a:off x="0" y="0"/>
              <a:ext cx="1869925" cy="1749742"/>
            </a:xfrm>
            <a:custGeom>
              <a:rect b="b" l="l" r="r" t="t"/>
              <a:pathLst>
                <a:path extrusionOk="0" h="1749742" w="1869925">
                  <a:moveTo>
                    <a:pt x="55612" y="0"/>
                  </a:moveTo>
                  <a:lnTo>
                    <a:pt x="1814313" y="0"/>
                  </a:lnTo>
                  <a:cubicBezTo>
                    <a:pt x="1845027" y="0"/>
                    <a:pt x="1869925" y="24898"/>
                    <a:pt x="1869925" y="55612"/>
                  </a:cubicBezTo>
                  <a:lnTo>
                    <a:pt x="1869925" y="1694130"/>
                  </a:lnTo>
                  <a:cubicBezTo>
                    <a:pt x="1869925" y="1724844"/>
                    <a:pt x="1845027" y="1749742"/>
                    <a:pt x="1814313" y="1749742"/>
                  </a:cubicBezTo>
                  <a:lnTo>
                    <a:pt x="55612" y="1749742"/>
                  </a:lnTo>
                  <a:cubicBezTo>
                    <a:pt x="24898" y="1749742"/>
                    <a:pt x="0" y="1724844"/>
                    <a:pt x="0" y="1694130"/>
                  </a:cubicBezTo>
                  <a:lnTo>
                    <a:pt x="0" y="55612"/>
                  </a:lnTo>
                  <a:cubicBezTo>
                    <a:pt x="0" y="24898"/>
                    <a:pt x="24898" y="0"/>
                    <a:pt x="55612"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2"/>
            <p:cNvSpPr txBox="1"/>
            <p:nvPr/>
          </p:nvSpPr>
          <p:spPr>
            <a:xfrm>
              <a:off x="0" y="-38100"/>
              <a:ext cx="1869925" cy="17878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2" name="Google Shape;122;p2"/>
          <p:cNvGrpSpPr/>
          <p:nvPr/>
        </p:nvGrpSpPr>
        <p:grpSpPr>
          <a:xfrm>
            <a:off x="6440168" y="6547109"/>
            <a:ext cx="4976351" cy="1960962"/>
            <a:chOff x="0" y="-76200"/>
            <a:chExt cx="1310644" cy="516467"/>
          </a:xfrm>
        </p:grpSpPr>
        <p:sp>
          <p:nvSpPr>
            <p:cNvPr id="123" name="Google Shape;123;p2"/>
            <p:cNvSpPr/>
            <p:nvPr/>
          </p:nvSpPr>
          <p:spPr>
            <a:xfrm>
              <a:off x="0" y="0"/>
              <a:ext cx="1310644" cy="440267"/>
            </a:xfrm>
            <a:custGeom>
              <a:rect b="b" l="l" r="r" t="t"/>
              <a:pathLst>
                <a:path extrusionOk="0" h="440267" w="1310644">
                  <a:moveTo>
                    <a:pt x="144684" y="0"/>
                  </a:moveTo>
                  <a:lnTo>
                    <a:pt x="1165960" y="0"/>
                  </a:lnTo>
                  <a:cubicBezTo>
                    <a:pt x="1245867" y="0"/>
                    <a:pt x="1310644" y="64777"/>
                    <a:pt x="1310644" y="144684"/>
                  </a:cubicBezTo>
                  <a:lnTo>
                    <a:pt x="1310644" y="295583"/>
                  </a:lnTo>
                  <a:cubicBezTo>
                    <a:pt x="1310644" y="375490"/>
                    <a:pt x="1245867" y="440267"/>
                    <a:pt x="1165960" y="440267"/>
                  </a:cubicBezTo>
                  <a:lnTo>
                    <a:pt x="144684" y="440267"/>
                  </a:lnTo>
                  <a:cubicBezTo>
                    <a:pt x="64777" y="440267"/>
                    <a:pt x="0" y="375490"/>
                    <a:pt x="0" y="295583"/>
                  </a:cubicBezTo>
                  <a:lnTo>
                    <a:pt x="0" y="144684"/>
                  </a:lnTo>
                  <a:cubicBezTo>
                    <a:pt x="0" y="64777"/>
                    <a:pt x="64777" y="0"/>
                    <a:pt x="144684" y="0"/>
                  </a:cubicBezTo>
                  <a:close/>
                </a:path>
              </a:pathLst>
            </a:custGeom>
            <a:solidFill>
              <a:srgbClr val="FFAA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2"/>
            <p:cNvSpPr txBox="1"/>
            <p:nvPr/>
          </p:nvSpPr>
          <p:spPr>
            <a:xfrm>
              <a:off x="0" y="-76200"/>
              <a:ext cx="1310644" cy="516467"/>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rPr b="1" lang="en-US" sz="4200">
                  <a:solidFill>
                    <a:srgbClr val="FFFFFF"/>
                  </a:solidFill>
                  <a:latin typeface="Montserrat"/>
                  <a:ea typeface="Montserrat"/>
                  <a:cs typeface="Montserrat"/>
                  <a:sym typeface="Montserrat"/>
                </a:rPr>
                <a:t>OUTLINE</a:t>
              </a:r>
              <a:endParaRPr/>
            </a:p>
          </p:txBody>
        </p:sp>
      </p:grpSp>
      <p:sp>
        <p:nvSpPr>
          <p:cNvPr id="125" name="Google Shape;125;p2"/>
          <p:cNvSpPr txBox="1"/>
          <p:nvPr/>
        </p:nvSpPr>
        <p:spPr>
          <a:xfrm>
            <a:off x="1562108" y="2432914"/>
            <a:ext cx="6033056" cy="4007014"/>
          </a:xfrm>
          <a:prstGeom prst="rect">
            <a:avLst/>
          </a:prstGeom>
          <a:noFill/>
          <a:ln>
            <a:noFill/>
          </a:ln>
        </p:spPr>
        <p:txBody>
          <a:bodyPr anchorCtr="0" anchor="t" bIns="0" lIns="0" spcFirstLastPara="1" rIns="0" wrap="square" tIns="0">
            <a:spAutoFit/>
          </a:bodyPr>
          <a:lstStyle/>
          <a:p>
            <a:pPr indent="0" lvl="0" marL="0" marR="0" rtl="0" algn="just">
              <a:lnSpc>
                <a:spcPct val="154000"/>
              </a:lnSpc>
              <a:spcBef>
                <a:spcPts val="0"/>
              </a:spcBef>
              <a:spcAft>
                <a:spcPts val="0"/>
              </a:spcAft>
              <a:buNone/>
            </a:pPr>
            <a:r>
              <a:rPr lang="en-US" sz="4100">
                <a:solidFill>
                  <a:srgbClr val="000000"/>
                </a:solidFill>
                <a:latin typeface="Montserrat"/>
                <a:ea typeface="Montserrat"/>
                <a:cs typeface="Montserrat"/>
                <a:sym typeface="Montserrat"/>
              </a:rPr>
              <a:t>01 -Motivation</a:t>
            </a:r>
            <a:endParaRPr/>
          </a:p>
          <a:p>
            <a:pPr indent="0" lvl="0" marL="0" marR="0" rtl="0" algn="just">
              <a:lnSpc>
                <a:spcPct val="154000"/>
              </a:lnSpc>
              <a:spcBef>
                <a:spcPts val="0"/>
              </a:spcBef>
              <a:spcAft>
                <a:spcPts val="0"/>
              </a:spcAft>
              <a:buNone/>
            </a:pPr>
            <a:r>
              <a:rPr lang="en-US" sz="4100">
                <a:solidFill>
                  <a:srgbClr val="000000"/>
                </a:solidFill>
                <a:latin typeface="Montserrat"/>
                <a:ea typeface="Montserrat"/>
                <a:cs typeface="Montserrat"/>
                <a:sym typeface="Montserrat"/>
              </a:rPr>
              <a:t>02-Related Works</a:t>
            </a:r>
            <a:endParaRPr/>
          </a:p>
          <a:p>
            <a:pPr indent="0" lvl="0" marL="0" marR="0" rtl="0" algn="just">
              <a:lnSpc>
                <a:spcPct val="154000"/>
              </a:lnSpc>
              <a:spcBef>
                <a:spcPts val="0"/>
              </a:spcBef>
              <a:spcAft>
                <a:spcPts val="0"/>
              </a:spcAft>
              <a:buNone/>
            </a:pPr>
            <a:r>
              <a:rPr lang="en-US" sz="4100">
                <a:solidFill>
                  <a:srgbClr val="000000"/>
                </a:solidFill>
                <a:latin typeface="Montserrat"/>
                <a:ea typeface="Montserrat"/>
                <a:cs typeface="Montserrat"/>
                <a:sym typeface="Montserrat"/>
              </a:rPr>
              <a:t>03-Proposed Method</a:t>
            </a:r>
            <a:endParaRPr/>
          </a:p>
          <a:p>
            <a:pPr indent="0" lvl="0" marL="0" marR="0" rtl="0" algn="just">
              <a:lnSpc>
                <a:spcPct val="154000"/>
              </a:lnSpc>
              <a:spcBef>
                <a:spcPts val="0"/>
              </a:spcBef>
              <a:spcAft>
                <a:spcPts val="0"/>
              </a:spcAft>
              <a:buNone/>
            </a:pPr>
            <a:r>
              <a:rPr lang="en-US" sz="4100">
                <a:solidFill>
                  <a:srgbClr val="000000"/>
                </a:solidFill>
                <a:latin typeface="Montserrat"/>
                <a:ea typeface="Montserrat"/>
                <a:cs typeface="Montserrat"/>
                <a:sym typeface="Montserrat"/>
              </a:rPr>
              <a:t>04-Expected Results</a:t>
            </a:r>
            <a:endParaRPr/>
          </a:p>
          <a:p>
            <a:pPr indent="0" lvl="0" marL="0" marR="0" rtl="0" algn="just">
              <a:lnSpc>
                <a:spcPct val="166073"/>
              </a:lnSpc>
              <a:spcBef>
                <a:spcPts val="0"/>
              </a:spcBef>
              <a:spcAft>
                <a:spcPts val="0"/>
              </a:spcAft>
              <a:buNone/>
            </a:pPr>
            <a:r>
              <a:t/>
            </a:r>
            <a:endParaRPr sz="4100">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133" name="Shape 133"/>
        <p:cNvGrpSpPr/>
        <p:nvPr/>
      </p:nvGrpSpPr>
      <p:grpSpPr>
        <a:xfrm>
          <a:off x="0" y="0"/>
          <a:ext cx="0" cy="0"/>
          <a:chOff x="0" y="0"/>
          <a:chExt cx="0" cy="0"/>
        </a:xfrm>
      </p:grpSpPr>
      <p:sp>
        <p:nvSpPr>
          <p:cNvPr id="134" name="Google Shape;134;p3"/>
          <p:cNvSpPr/>
          <p:nvPr/>
        </p:nvSpPr>
        <p:spPr>
          <a:xfrm>
            <a:off x="8865908" y="1209824"/>
            <a:ext cx="15228862" cy="15228862"/>
          </a:xfrm>
          <a:custGeom>
            <a:rect b="b" l="l" r="r" t="t"/>
            <a:pathLst>
              <a:path extrusionOk="0" h="15228862" w="15228862">
                <a:moveTo>
                  <a:pt x="0" y="0"/>
                </a:moveTo>
                <a:lnTo>
                  <a:pt x="15228863" y="0"/>
                </a:lnTo>
                <a:lnTo>
                  <a:pt x="15228863" y="15228863"/>
                </a:lnTo>
                <a:lnTo>
                  <a:pt x="0" y="1522886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3"/>
          <p:cNvSpPr/>
          <p:nvPr/>
        </p:nvSpPr>
        <p:spPr>
          <a:xfrm>
            <a:off x="10449147" y="4343400"/>
            <a:ext cx="5847907" cy="4114800"/>
          </a:xfrm>
          <a:custGeom>
            <a:rect b="b" l="l" r="r" t="t"/>
            <a:pathLst>
              <a:path extrusionOk="0" h="4114800" w="5847907">
                <a:moveTo>
                  <a:pt x="0" y="0"/>
                </a:moveTo>
                <a:lnTo>
                  <a:pt x="5847906" y="0"/>
                </a:lnTo>
                <a:lnTo>
                  <a:pt x="584790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36" name="Google Shape;136;p3"/>
          <p:cNvGrpSpPr/>
          <p:nvPr/>
        </p:nvGrpSpPr>
        <p:grpSpPr>
          <a:xfrm>
            <a:off x="1028700" y="847873"/>
            <a:ext cx="16230707" cy="8410483"/>
            <a:chOff x="0" y="-47625"/>
            <a:chExt cx="4274726" cy="2215092"/>
          </a:xfrm>
        </p:grpSpPr>
        <p:sp>
          <p:nvSpPr>
            <p:cNvPr id="137" name="Google Shape;137;p3"/>
            <p:cNvSpPr/>
            <p:nvPr/>
          </p:nvSpPr>
          <p:spPr>
            <a:xfrm>
              <a:off x="0" y="0"/>
              <a:ext cx="4274726" cy="2167467"/>
            </a:xfrm>
            <a:custGeom>
              <a:rect b="b" l="l" r="r" t="t"/>
              <a:pathLst>
                <a:path extrusionOk="0"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3"/>
            <p:cNvSpPr txBox="1"/>
            <p:nvPr/>
          </p:nvSpPr>
          <p:spPr>
            <a:xfrm>
              <a:off x="0" y="-47625"/>
              <a:ext cx="4274726"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21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9" name="Google Shape;139;p3"/>
          <p:cNvSpPr txBox="1"/>
          <p:nvPr/>
        </p:nvSpPr>
        <p:spPr>
          <a:xfrm>
            <a:off x="1637347" y="2966085"/>
            <a:ext cx="14326500" cy="3899100"/>
          </a:xfrm>
          <a:prstGeom prst="rect">
            <a:avLst/>
          </a:prstGeom>
          <a:noFill/>
          <a:ln>
            <a:noFill/>
          </a:ln>
        </p:spPr>
        <p:txBody>
          <a:bodyPr anchorCtr="0" anchor="t" bIns="0" lIns="0" spcFirstLastPara="1" rIns="0" wrap="square" tIns="0">
            <a:spAutoFit/>
          </a:bodyPr>
          <a:lstStyle/>
          <a:p>
            <a:pPr indent="-302260" lvl="1" marL="604519" marR="0" rtl="0" algn="l">
              <a:lnSpc>
                <a:spcPct val="115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Task: </a:t>
            </a:r>
            <a:endParaRPr/>
          </a:p>
          <a:p>
            <a:pPr indent="-403012" lvl="2" marL="1209039" marR="0" rtl="0" algn="l">
              <a:lnSpc>
                <a:spcPct val="115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Face Inpainting Restoration with conditional diffusion model</a:t>
            </a:r>
            <a:endParaRPr/>
          </a:p>
          <a:p>
            <a:pPr indent="0" lvl="0" marL="0" marR="0" rtl="0" algn="l">
              <a:lnSpc>
                <a:spcPct val="115000"/>
              </a:lnSpc>
              <a:spcBef>
                <a:spcPts val="0"/>
              </a:spcBef>
              <a:spcAft>
                <a:spcPts val="0"/>
              </a:spcAft>
              <a:buNone/>
            </a:pPr>
            <a:r>
              <a:t/>
            </a:r>
            <a:endParaRPr sz="2799">
              <a:solidFill>
                <a:srgbClr val="000000"/>
              </a:solidFill>
              <a:latin typeface="Montserrat"/>
              <a:ea typeface="Montserrat"/>
              <a:cs typeface="Montserrat"/>
              <a:sym typeface="Montserrat"/>
            </a:endParaRPr>
          </a:p>
          <a:p>
            <a:pPr indent="-302260" lvl="1" marL="604519" marR="0" rtl="0" algn="l">
              <a:lnSpc>
                <a:spcPct val="115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Objective: </a:t>
            </a:r>
            <a:endParaRPr/>
          </a:p>
          <a:p>
            <a:pPr indent="-403012" lvl="2" marL="1209039" marR="0" rtl="0" algn="l">
              <a:lnSpc>
                <a:spcPct val="115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Exploring better while modeling for the conditional diffusion model</a:t>
            </a:r>
            <a:endParaRPr/>
          </a:p>
          <a:p>
            <a:pPr indent="0" lvl="0" marL="0" marR="0" rtl="0" algn="l">
              <a:lnSpc>
                <a:spcPct val="115000"/>
              </a:lnSpc>
              <a:spcBef>
                <a:spcPts val="0"/>
              </a:spcBef>
              <a:spcAft>
                <a:spcPts val="0"/>
              </a:spcAft>
              <a:buNone/>
            </a:pPr>
            <a:r>
              <a:t/>
            </a:r>
            <a:endParaRPr sz="2799">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2799">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2799">
              <a:solidFill>
                <a:srgbClr val="000000"/>
              </a:solidFill>
              <a:latin typeface="Montserrat"/>
              <a:ea typeface="Montserrat"/>
              <a:cs typeface="Montserrat"/>
              <a:sym typeface="Montserrat"/>
            </a:endParaRPr>
          </a:p>
        </p:txBody>
      </p:sp>
      <p:sp>
        <p:nvSpPr>
          <p:cNvPr id="140" name="Google Shape;140;p3"/>
          <p:cNvSpPr txBox="1"/>
          <p:nvPr/>
        </p:nvSpPr>
        <p:spPr>
          <a:xfrm>
            <a:off x="1939271" y="2014709"/>
            <a:ext cx="4614300" cy="519900"/>
          </a:xfrm>
          <a:prstGeom prst="rect">
            <a:avLst/>
          </a:prstGeom>
          <a:noFill/>
          <a:ln>
            <a:noFill/>
          </a:ln>
        </p:spPr>
        <p:txBody>
          <a:bodyPr anchorCtr="0" anchor="t" bIns="0" lIns="0" spcFirstLastPara="1" rIns="0" wrap="square" tIns="0">
            <a:spAutoFit/>
          </a:bodyPr>
          <a:lstStyle/>
          <a:p>
            <a:pPr indent="0" lvl="0" marL="0" marR="0" rtl="0" algn="l">
              <a:lnSpc>
                <a:spcPct val="104980"/>
              </a:lnSpc>
              <a:spcBef>
                <a:spcPts val="0"/>
              </a:spcBef>
              <a:spcAft>
                <a:spcPts val="0"/>
              </a:spcAft>
              <a:buNone/>
            </a:pPr>
            <a:r>
              <a:rPr lang="en-US" sz="3795">
                <a:solidFill>
                  <a:srgbClr val="FF9405"/>
                </a:solidFill>
                <a:latin typeface="Montserrat"/>
                <a:ea typeface="Montserrat"/>
                <a:cs typeface="Montserrat"/>
                <a:sym typeface="Montserrat"/>
              </a:rPr>
              <a:t>01 - Motivation</a:t>
            </a:r>
            <a:endParaRPr/>
          </a:p>
        </p:txBody>
      </p:sp>
      <p:pic>
        <p:nvPicPr>
          <p:cNvPr descr="Research on High-Resolution Face Image Inpainting Method Based on StyleGAN" id="141" name="Google Shape;141;p3"/>
          <p:cNvPicPr preferRelativeResize="0"/>
          <p:nvPr/>
        </p:nvPicPr>
        <p:blipFill rotWithShape="1">
          <a:blip r:embed="rId5">
            <a:alphaModFix/>
          </a:blip>
          <a:srcRect b="0" l="0" r="48254" t="70741"/>
          <a:stretch/>
        </p:blipFill>
        <p:spPr>
          <a:xfrm>
            <a:off x="6887536" y="6911529"/>
            <a:ext cx="5539980" cy="21656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149" name="Shape 149"/>
        <p:cNvGrpSpPr/>
        <p:nvPr/>
      </p:nvGrpSpPr>
      <p:grpSpPr>
        <a:xfrm>
          <a:off x="0" y="0"/>
          <a:ext cx="0" cy="0"/>
          <a:chOff x="0" y="0"/>
          <a:chExt cx="0" cy="0"/>
        </a:xfrm>
      </p:grpSpPr>
      <p:sp>
        <p:nvSpPr>
          <p:cNvPr id="150" name="Google Shape;150;p4"/>
          <p:cNvSpPr/>
          <p:nvPr/>
        </p:nvSpPr>
        <p:spPr>
          <a:xfrm>
            <a:off x="8865908" y="1209824"/>
            <a:ext cx="15228862" cy="15228862"/>
          </a:xfrm>
          <a:custGeom>
            <a:rect b="b" l="l" r="r" t="t"/>
            <a:pathLst>
              <a:path extrusionOk="0" h="15228862" w="15228862">
                <a:moveTo>
                  <a:pt x="0" y="0"/>
                </a:moveTo>
                <a:lnTo>
                  <a:pt x="15228863" y="0"/>
                </a:lnTo>
                <a:lnTo>
                  <a:pt x="15228863" y="15228863"/>
                </a:lnTo>
                <a:lnTo>
                  <a:pt x="0" y="1522886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4"/>
          <p:cNvSpPr/>
          <p:nvPr/>
        </p:nvSpPr>
        <p:spPr>
          <a:xfrm>
            <a:off x="10449147" y="4343400"/>
            <a:ext cx="5847907" cy="4114800"/>
          </a:xfrm>
          <a:custGeom>
            <a:rect b="b" l="l" r="r" t="t"/>
            <a:pathLst>
              <a:path extrusionOk="0" h="4114800" w="5847907">
                <a:moveTo>
                  <a:pt x="0" y="0"/>
                </a:moveTo>
                <a:lnTo>
                  <a:pt x="5847906" y="0"/>
                </a:lnTo>
                <a:lnTo>
                  <a:pt x="584790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52" name="Google Shape;152;p4"/>
          <p:cNvGrpSpPr/>
          <p:nvPr/>
        </p:nvGrpSpPr>
        <p:grpSpPr>
          <a:xfrm>
            <a:off x="1028700" y="847874"/>
            <a:ext cx="16230600" cy="8410426"/>
            <a:chOff x="0" y="-47625"/>
            <a:chExt cx="4274726" cy="2215092"/>
          </a:xfrm>
        </p:grpSpPr>
        <p:sp>
          <p:nvSpPr>
            <p:cNvPr id="153" name="Google Shape;153;p4"/>
            <p:cNvSpPr/>
            <p:nvPr/>
          </p:nvSpPr>
          <p:spPr>
            <a:xfrm>
              <a:off x="0" y="0"/>
              <a:ext cx="4274726" cy="2167467"/>
            </a:xfrm>
            <a:custGeom>
              <a:rect b="b" l="l" r="r" t="t"/>
              <a:pathLst>
                <a:path extrusionOk="0" h="2167467" w="4274726">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4"/>
            <p:cNvSpPr txBox="1"/>
            <p:nvPr/>
          </p:nvSpPr>
          <p:spPr>
            <a:xfrm>
              <a:off x="0" y="-47625"/>
              <a:ext cx="4274726"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21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5" name="Google Shape;155;p4"/>
          <p:cNvSpPr txBox="1"/>
          <p:nvPr/>
        </p:nvSpPr>
        <p:spPr>
          <a:xfrm>
            <a:off x="1637650" y="2966330"/>
            <a:ext cx="14842689" cy="4336170"/>
          </a:xfrm>
          <a:prstGeom prst="rect">
            <a:avLst/>
          </a:prstGeom>
          <a:noFill/>
          <a:ln>
            <a:noFill/>
          </a:ln>
        </p:spPr>
        <p:txBody>
          <a:bodyPr anchorCtr="0" anchor="t" bIns="0" lIns="0" spcFirstLastPara="1" rIns="0" wrap="square" tIns="0">
            <a:spAutoFit/>
          </a:bodyPr>
          <a:lstStyle/>
          <a:p>
            <a:pPr indent="-302260" lvl="1" marL="604519" marR="0" rtl="0" algn="l">
              <a:lnSpc>
                <a:spcPct val="195033"/>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Explore more and better conditions </a:t>
            </a:r>
            <a:endParaRPr/>
          </a:p>
          <a:p>
            <a:pPr indent="-403012" lvl="2" marL="1209039" marR="0" rtl="0" algn="l">
              <a:lnSpc>
                <a:spcPct val="195033"/>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Based on degraded images</a:t>
            </a:r>
            <a:endParaRPr/>
          </a:p>
          <a:p>
            <a:pPr indent="-403012" lvl="2" marL="1209039" marR="0" rtl="0" algn="l">
              <a:lnSpc>
                <a:spcPct val="195033"/>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Extract High/Low-level information from degraded images</a:t>
            </a:r>
            <a:endParaRPr/>
          </a:p>
          <a:p>
            <a:pPr indent="0" lvl="0" marL="0" marR="0" rtl="0" algn="l">
              <a:lnSpc>
                <a:spcPct val="195000"/>
              </a:lnSpc>
              <a:spcBef>
                <a:spcPts val="0"/>
              </a:spcBef>
              <a:spcAft>
                <a:spcPts val="0"/>
              </a:spcAft>
              <a:buNone/>
            </a:pPr>
            <a:r>
              <a:rPr lang="en-US" sz="1400">
                <a:solidFill>
                  <a:srgbClr val="000000"/>
                </a:solidFill>
                <a:latin typeface="Montserrat"/>
                <a:ea typeface="Montserrat"/>
                <a:cs typeface="Montserrat"/>
                <a:sym typeface="Montserrat"/>
              </a:rPr>
              <a:t> </a:t>
            </a:r>
            <a:endParaRPr/>
          </a:p>
          <a:p>
            <a:pPr indent="-302260" lvl="1" marL="604519" marR="0" rtl="0" algn="l">
              <a:lnSpc>
                <a:spcPct val="195033"/>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Effectively feed multiple conditions into the diffusion model</a:t>
            </a:r>
            <a:endParaRPr/>
          </a:p>
          <a:p>
            <a:pPr indent="-403012" lvl="2" marL="1209039" marR="0" rtl="0" algn="l">
              <a:lnSpc>
                <a:spcPct val="195033"/>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Fine-tuning the diffusion model is costly → Keep minimum modification </a:t>
            </a:r>
            <a:endParaRPr/>
          </a:p>
          <a:p>
            <a:pPr indent="0" lvl="0" marL="0" marR="0" rtl="0" algn="l">
              <a:lnSpc>
                <a:spcPct val="177777"/>
              </a:lnSpc>
              <a:spcBef>
                <a:spcPts val="0"/>
              </a:spcBef>
              <a:spcAft>
                <a:spcPts val="0"/>
              </a:spcAft>
              <a:buNone/>
            </a:pPr>
            <a:r>
              <a:t/>
            </a:r>
            <a:endParaRPr sz="2799">
              <a:solidFill>
                <a:srgbClr val="000000"/>
              </a:solidFill>
              <a:latin typeface="Montserrat"/>
              <a:ea typeface="Montserrat"/>
              <a:cs typeface="Montserrat"/>
              <a:sym typeface="Montserrat"/>
            </a:endParaRPr>
          </a:p>
        </p:txBody>
      </p:sp>
      <p:sp>
        <p:nvSpPr>
          <p:cNvPr id="156" name="Google Shape;156;p4"/>
          <p:cNvSpPr txBox="1"/>
          <p:nvPr/>
        </p:nvSpPr>
        <p:spPr>
          <a:xfrm>
            <a:off x="1939271" y="2014709"/>
            <a:ext cx="4614155" cy="519973"/>
          </a:xfrm>
          <a:prstGeom prst="rect">
            <a:avLst/>
          </a:prstGeom>
          <a:noFill/>
          <a:ln>
            <a:noFill/>
          </a:ln>
        </p:spPr>
        <p:txBody>
          <a:bodyPr anchorCtr="0" anchor="t" bIns="0" lIns="0" spcFirstLastPara="1" rIns="0" wrap="square" tIns="0">
            <a:spAutoFit/>
          </a:bodyPr>
          <a:lstStyle/>
          <a:p>
            <a:pPr indent="0" lvl="0" marL="0" marR="0" rtl="0" algn="l">
              <a:lnSpc>
                <a:spcPct val="104980"/>
              </a:lnSpc>
              <a:spcBef>
                <a:spcPts val="0"/>
              </a:spcBef>
              <a:spcAft>
                <a:spcPts val="0"/>
              </a:spcAft>
              <a:buNone/>
            </a:pPr>
            <a:r>
              <a:rPr lang="en-US" sz="3795">
                <a:solidFill>
                  <a:srgbClr val="FF9405"/>
                </a:solidFill>
                <a:latin typeface="Montserrat"/>
                <a:ea typeface="Montserrat"/>
                <a:cs typeface="Montserrat"/>
                <a:sym typeface="Montserrat"/>
              </a:rPr>
              <a:t>01 - Motivation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164" name="Shape 164"/>
        <p:cNvGrpSpPr/>
        <p:nvPr/>
      </p:nvGrpSpPr>
      <p:grpSpPr>
        <a:xfrm>
          <a:off x="0" y="0"/>
          <a:ext cx="0" cy="0"/>
          <a:chOff x="0" y="0"/>
          <a:chExt cx="0" cy="0"/>
        </a:xfrm>
      </p:grpSpPr>
      <p:sp>
        <p:nvSpPr>
          <p:cNvPr id="165" name="Google Shape;165;p5"/>
          <p:cNvSpPr/>
          <p:nvPr/>
        </p:nvSpPr>
        <p:spPr>
          <a:xfrm>
            <a:off x="8865908" y="1209824"/>
            <a:ext cx="15228862" cy="15228862"/>
          </a:xfrm>
          <a:custGeom>
            <a:rect b="b" l="l" r="r" t="t"/>
            <a:pathLst>
              <a:path extrusionOk="0" h="15228862" w="15228862">
                <a:moveTo>
                  <a:pt x="0" y="0"/>
                </a:moveTo>
                <a:lnTo>
                  <a:pt x="15228863" y="0"/>
                </a:lnTo>
                <a:lnTo>
                  <a:pt x="15228863" y="15228863"/>
                </a:lnTo>
                <a:lnTo>
                  <a:pt x="0" y="1522886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5"/>
          <p:cNvSpPr/>
          <p:nvPr/>
        </p:nvSpPr>
        <p:spPr>
          <a:xfrm>
            <a:off x="10449147" y="4343400"/>
            <a:ext cx="5847907" cy="4114800"/>
          </a:xfrm>
          <a:custGeom>
            <a:rect b="b" l="l" r="r" t="t"/>
            <a:pathLst>
              <a:path extrusionOk="0" h="4114800" w="5847907">
                <a:moveTo>
                  <a:pt x="0" y="0"/>
                </a:moveTo>
                <a:lnTo>
                  <a:pt x="5847906" y="0"/>
                </a:lnTo>
                <a:lnTo>
                  <a:pt x="584790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7" name="Google Shape;167;p5"/>
          <p:cNvGrpSpPr/>
          <p:nvPr/>
        </p:nvGrpSpPr>
        <p:grpSpPr>
          <a:xfrm>
            <a:off x="1044491" y="884039"/>
            <a:ext cx="11017868" cy="8374261"/>
            <a:chOff x="0" y="-38100"/>
            <a:chExt cx="2901825" cy="2205567"/>
          </a:xfrm>
        </p:grpSpPr>
        <p:sp>
          <p:nvSpPr>
            <p:cNvPr id="168" name="Google Shape;168;p5"/>
            <p:cNvSpPr/>
            <p:nvPr/>
          </p:nvSpPr>
          <p:spPr>
            <a:xfrm>
              <a:off x="0" y="0"/>
              <a:ext cx="2901825" cy="2167467"/>
            </a:xfrm>
            <a:custGeom>
              <a:rect b="b" l="l" r="r" t="t"/>
              <a:pathLst>
                <a:path extrusionOk="0" h="2167467" w="2901825">
                  <a:moveTo>
                    <a:pt x="35836" y="0"/>
                  </a:moveTo>
                  <a:lnTo>
                    <a:pt x="2865989" y="0"/>
                  </a:lnTo>
                  <a:cubicBezTo>
                    <a:pt x="2885781" y="0"/>
                    <a:pt x="2901825" y="16044"/>
                    <a:pt x="2901825" y="35836"/>
                  </a:cubicBezTo>
                  <a:lnTo>
                    <a:pt x="2901825" y="2131631"/>
                  </a:lnTo>
                  <a:cubicBezTo>
                    <a:pt x="2901825" y="2151422"/>
                    <a:pt x="2885781" y="2167467"/>
                    <a:pt x="2865989" y="2167467"/>
                  </a:cubicBezTo>
                  <a:lnTo>
                    <a:pt x="35836" y="2167467"/>
                  </a:lnTo>
                  <a:cubicBezTo>
                    <a:pt x="16044" y="2167467"/>
                    <a:pt x="0" y="2151422"/>
                    <a:pt x="0" y="2131631"/>
                  </a:cubicBezTo>
                  <a:lnTo>
                    <a:pt x="0" y="35836"/>
                  </a:lnTo>
                  <a:cubicBezTo>
                    <a:pt x="0" y="16044"/>
                    <a:pt x="16044" y="0"/>
                    <a:pt x="35836"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5"/>
            <p:cNvSpPr txBox="1"/>
            <p:nvPr/>
          </p:nvSpPr>
          <p:spPr>
            <a:xfrm>
              <a:off x="0" y="-38100"/>
              <a:ext cx="2901825" cy="220556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 name="Google Shape;170;p5"/>
          <p:cNvSpPr txBox="1"/>
          <p:nvPr/>
        </p:nvSpPr>
        <p:spPr>
          <a:xfrm>
            <a:off x="1939271" y="2969129"/>
            <a:ext cx="9441655" cy="4497197"/>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 List of Related work </a:t>
            </a:r>
            <a:endParaRPr/>
          </a:p>
          <a:p>
            <a:pPr indent="0" lvl="0" marL="0" marR="0" rtl="0" algn="l">
              <a:lnSpc>
                <a:spcPct val="97248"/>
              </a:lnSpc>
              <a:spcBef>
                <a:spcPts val="0"/>
              </a:spcBef>
              <a:spcAft>
                <a:spcPts val="0"/>
              </a:spcAft>
              <a:buNone/>
            </a:pPr>
            <a:r>
              <a:t/>
            </a:r>
            <a:endParaRPr sz="2944">
              <a:solidFill>
                <a:srgbClr val="000000"/>
              </a:solidFill>
              <a:latin typeface="Montserrat"/>
              <a:ea typeface="Montserrat"/>
              <a:cs typeface="Montserrat"/>
              <a:sym typeface="Montserrat"/>
            </a:endParaRPr>
          </a:p>
          <a:p>
            <a:pPr indent="-317911" lvl="1" marL="635823" marR="0" rtl="0" algn="l">
              <a:lnSpc>
                <a:spcPct val="140013"/>
              </a:lnSpc>
              <a:spcBef>
                <a:spcPts val="0"/>
              </a:spcBef>
              <a:spcAft>
                <a:spcPts val="0"/>
              </a:spcAft>
              <a:buClr>
                <a:srgbClr val="000000"/>
              </a:buClr>
              <a:buSzPts val="2944"/>
              <a:buFont typeface="Arial"/>
              <a:buChar char="•"/>
            </a:pPr>
            <a:r>
              <a:rPr b="1" i="0" lang="en-US" sz="2944" u="none" cap="none" strike="noStrike">
                <a:solidFill>
                  <a:srgbClr val="000000"/>
                </a:solidFill>
                <a:latin typeface="Montserrat"/>
                <a:ea typeface="Montserrat"/>
                <a:cs typeface="Montserrat"/>
                <a:sym typeface="Montserrat"/>
              </a:rPr>
              <a:t>DA-CLIP</a:t>
            </a:r>
            <a:r>
              <a:rPr b="0" i="0" lang="en-US" sz="2944" u="none" cap="none" strike="noStrike">
                <a:solidFill>
                  <a:srgbClr val="000000"/>
                </a:solidFill>
                <a:latin typeface="Montserrat"/>
                <a:ea typeface="Montserrat"/>
                <a:cs typeface="Montserrat"/>
                <a:sym typeface="Montserrat"/>
              </a:rPr>
              <a:t> </a:t>
            </a:r>
            <a:endParaRPr/>
          </a:p>
          <a:p>
            <a:pPr indent="0" lvl="0" marL="0" marR="0" rtl="0" algn="l">
              <a:lnSpc>
                <a:spcPct val="87737"/>
              </a:lnSpc>
              <a:spcBef>
                <a:spcPts val="0"/>
              </a:spcBef>
              <a:spcAft>
                <a:spcPts val="0"/>
              </a:spcAft>
              <a:buNone/>
            </a:pPr>
            <a:r>
              <a:t/>
            </a:r>
            <a:endParaRPr sz="2944">
              <a:solidFill>
                <a:srgbClr val="000000"/>
              </a:solidFill>
              <a:latin typeface="Montserrat"/>
              <a:ea typeface="Montserrat"/>
              <a:cs typeface="Montserrat"/>
              <a:sym typeface="Montserrat"/>
            </a:endParaRPr>
          </a:p>
          <a:p>
            <a:pPr indent="-317911" lvl="1" marL="635823" marR="0" rtl="0" algn="l">
              <a:lnSpc>
                <a:spcPct val="140013"/>
              </a:lnSpc>
              <a:spcBef>
                <a:spcPts val="0"/>
              </a:spcBef>
              <a:spcAft>
                <a:spcPts val="0"/>
              </a:spcAft>
              <a:buClr>
                <a:srgbClr val="000000"/>
              </a:buClr>
              <a:buSzPts val="2944"/>
              <a:buFont typeface="Arial"/>
              <a:buChar char="•"/>
            </a:pPr>
            <a:r>
              <a:rPr b="1" i="0" lang="en-US" sz="2944" u="none" cap="none" strike="noStrike">
                <a:solidFill>
                  <a:srgbClr val="000000"/>
                </a:solidFill>
                <a:latin typeface="Montserrat"/>
                <a:ea typeface="Montserrat"/>
                <a:cs typeface="Montserrat"/>
                <a:sym typeface="Montserrat"/>
              </a:rPr>
              <a:t>CLIP-SMU </a:t>
            </a:r>
            <a:endParaRPr/>
          </a:p>
          <a:p>
            <a:pPr indent="0" lvl="0" marL="0" marR="0" rtl="0" algn="l">
              <a:lnSpc>
                <a:spcPct val="97248"/>
              </a:lnSpc>
              <a:spcBef>
                <a:spcPts val="0"/>
              </a:spcBef>
              <a:spcAft>
                <a:spcPts val="0"/>
              </a:spcAft>
              <a:buNone/>
            </a:pPr>
            <a:r>
              <a:t/>
            </a:r>
            <a:endParaRPr b="1" sz="2944">
              <a:solidFill>
                <a:srgbClr val="000000"/>
              </a:solidFill>
              <a:latin typeface="Montserrat"/>
              <a:ea typeface="Montserrat"/>
              <a:cs typeface="Montserrat"/>
              <a:sym typeface="Montserrat"/>
            </a:endParaRPr>
          </a:p>
          <a:p>
            <a:pPr indent="-317911" lvl="1" marL="635823" marR="0" rtl="0" algn="l">
              <a:lnSpc>
                <a:spcPct val="140013"/>
              </a:lnSpc>
              <a:spcBef>
                <a:spcPts val="0"/>
              </a:spcBef>
              <a:spcAft>
                <a:spcPts val="0"/>
              </a:spcAft>
              <a:buClr>
                <a:srgbClr val="000000"/>
              </a:buClr>
              <a:buSzPts val="2944"/>
              <a:buFont typeface="Arial"/>
              <a:buChar char="•"/>
            </a:pPr>
            <a:r>
              <a:rPr b="1" i="0" lang="en-US" sz="2944" u="none" cap="none" strike="noStrike">
                <a:solidFill>
                  <a:srgbClr val="000000"/>
                </a:solidFill>
                <a:latin typeface="Montserrat"/>
                <a:ea typeface="Montserrat"/>
                <a:cs typeface="Montserrat"/>
                <a:sym typeface="Montserrat"/>
              </a:rPr>
              <a:t>T2I Adapter</a:t>
            </a:r>
            <a:r>
              <a:rPr b="0" i="0" lang="en-US" sz="2944" u="none" cap="none" strike="noStrike">
                <a:solidFill>
                  <a:srgbClr val="000000"/>
                </a:solidFill>
                <a:latin typeface="Montserrat"/>
                <a:ea typeface="Montserrat"/>
                <a:cs typeface="Montserrat"/>
                <a:sym typeface="Montserrat"/>
              </a:rPr>
              <a:t> </a:t>
            </a:r>
            <a:endParaRPr/>
          </a:p>
          <a:p>
            <a:pPr indent="0" lvl="0" marL="0" marR="0" rtl="0" algn="l">
              <a:lnSpc>
                <a:spcPct val="102004"/>
              </a:lnSpc>
              <a:spcBef>
                <a:spcPts val="0"/>
              </a:spcBef>
              <a:spcAft>
                <a:spcPts val="0"/>
              </a:spcAft>
              <a:buNone/>
            </a:pPr>
            <a:r>
              <a:t/>
            </a:r>
            <a:endParaRPr sz="2944">
              <a:solidFill>
                <a:srgbClr val="000000"/>
              </a:solidFill>
              <a:latin typeface="Montserrat"/>
              <a:ea typeface="Montserrat"/>
              <a:cs typeface="Montserrat"/>
              <a:sym typeface="Montserrat"/>
            </a:endParaRPr>
          </a:p>
          <a:p>
            <a:pPr indent="-317911" lvl="1" marL="635823" marR="0" rtl="0" algn="l">
              <a:lnSpc>
                <a:spcPct val="140013"/>
              </a:lnSpc>
              <a:spcBef>
                <a:spcPts val="0"/>
              </a:spcBef>
              <a:spcAft>
                <a:spcPts val="0"/>
              </a:spcAft>
              <a:buClr>
                <a:srgbClr val="000000"/>
              </a:buClr>
              <a:buSzPts val="2944"/>
              <a:buFont typeface="Arial"/>
              <a:buChar char="•"/>
            </a:pPr>
            <a:r>
              <a:rPr b="1" i="0" lang="en-US" sz="2944" u="none" cap="none" strike="noStrike">
                <a:solidFill>
                  <a:srgbClr val="000000"/>
                </a:solidFill>
                <a:latin typeface="Montserrat"/>
                <a:ea typeface="Montserrat"/>
                <a:cs typeface="Montserrat"/>
                <a:sym typeface="Montserrat"/>
              </a:rPr>
              <a:t>LaFIn </a:t>
            </a:r>
            <a:endParaRPr/>
          </a:p>
          <a:p>
            <a:pPr indent="0" lvl="0" marL="0" marR="0" rtl="0" algn="l">
              <a:lnSpc>
                <a:spcPct val="140013"/>
              </a:lnSpc>
              <a:spcBef>
                <a:spcPts val="0"/>
              </a:spcBef>
              <a:spcAft>
                <a:spcPts val="0"/>
              </a:spcAft>
              <a:buNone/>
            </a:pPr>
            <a:r>
              <a:t/>
            </a:r>
            <a:endParaRPr b="1" sz="2944">
              <a:solidFill>
                <a:srgbClr val="000000"/>
              </a:solidFill>
              <a:latin typeface="Montserrat"/>
              <a:ea typeface="Montserrat"/>
              <a:cs typeface="Montserrat"/>
              <a:sym typeface="Montserrat"/>
            </a:endParaRPr>
          </a:p>
        </p:txBody>
      </p:sp>
      <p:sp>
        <p:nvSpPr>
          <p:cNvPr id="171" name="Google Shape;171;p5"/>
          <p:cNvSpPr txBox="1"/>
          <p:nvPr/>
        </p:nvSpPr>
        <p:spPr>
          <a:xfrm>
            <a:off x="1939271" y="2014709"/>
            <a:ext cx="5871815" cy="519973"/>
          </a:xfrm>
          <a:prstGeom prst="rect">
            <a:avLst/>
          </a:prstGeom>
          <a:noFill/>
          <a:ln>
            <a:noFill/>
          </a:ln>
        </p:spPr>
        <p:txBody>
          <a:bodyPr anchorCtr="0" anchor="t" bIns="0" lIns="0" spcFirstLastPara="1" rIns="0" wrap="square" tIns="0">
            <a:spAutoFit/>
          </a:bodyPr>
          <a:lstStyle/>
          <a:p>
            <a:pPr indent="0" lvl="0" marL="0" marR="0" rtl="0" algn="l">
              <a:lnSpc>
                <a:spcPct val="104980"/>
              </a:lnSpc>
              <a:spcBef>
                <a:spcPts val="0"/>
              </a:spcBef>
              <a:spcAft>
                <a:spcPts val="0"/>
              </a:spcAft>
              <a:buNone/>
            </a:pPr>
            <a:r>
              <a:rPr lang="en-US" sz="3795">
                <a:solidFill>
                  <a:srgbClr val="FF9405"/>
                </a:solidFill>
                <a:latin typeface="Montserrat"/>
                <a:ea typeface="Montserrat"/>
                <a:cs typeface="Montserrat"/>
                <a:sym typeface="Montserrat"/>
              </a:rPr>
              <a:t>02 - Related Work</a:t>
            </a:r>
            <a:endParaRPr/>
          </a:p>
        </p:txBody>
      </p:sp>
      <p:sp>
        <p:nvSpPr>
          <p:cNvPr id="172" name="Google Shape;172;p5"/>
          <p:cNvSpPr txBox="1"/>
          <p:nvPr/>
        </p:nvSpPr>
        <p:spPr>
          <a:xfrm>
            <a:off x="6553426" y="3331079"/>
            <a:ext cx="9441655" cy="4135247"/>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 </a:t>
            </a:r>
            <a:endParaRPr/>
          </a:p>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(ICLR 2024)</a:t>
            </a:r>
            <a:endParaRPr/>
          </a:p>
          <a:p>
            <a:pPr indent="0" lvl="0" marL="0" marR="0" rtl="0" algn="l">
              <a:lnSpc>
                <a:spcPct val="87737"/>
              </a:lnSpc>
              <a:spcBef>
                <a:spcPts val="0"/>
              </a:spcBef>
              <a:spcAft>
                <a:spcPts val="0"/>
              </a:spcAft>
              <a:buNone/>
            </a:pPr>
            <a:r>
              <a:t/>
            </a:r>
            <a:endParaRPr sz="2944">
              <a:solidFill>
                <a:srgbClr val="000000"/>
              </a:solidFill>
              <a:latin typeface="Montserrat"/>
              <a:ea typeface="Montserrat"/>
              <a:cs typeface="Montserrat"/>
              <a:sym typeface="Montserrat"/>
            </a:endParaRPr>
          </a:p>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(WACV 2025)</a:t>
            </a:r>
            <a:endParaRPr/>
          </a:p>
          <a:p>
            <a:pPr indent="0" lvl="0" marL="0" marR="0" rtl="0" algn="l">
              <a:lnSpc>
                <a:spcPct val="97248"/>
              </a:lnSpc>
              <a:spcBef>
                <a:spcPts val="0"/>
              </a:spcBef>
              <a:spcAft>
                <a:spcPts val="0"/>
              </a:spcAft>
              <a:buNone/>
            </a:pPr>
            <a:r>
              <a:t/>
            </a:r>
            <a:endParaRPr sz="2944">
              <a:solidFill>
                <a:srgbClr val="000000"/>
              </a:solidFill>
              <a:latin typeface="Montserrat"/>
              <a:ea typeface="Montserrat"/>
              <a:cs typeface="Montserrat"/>
              <a:sym typeface="Montserrat"/>
            </a:endParaRPr>
          </a:p>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(AAAI 2024)</a:t>
            </a:r>
            <a:endParaRPr/>
          </a:p>
          <a:p>
            <a:pPr indent="0" lvl="0" marL="0" marR="0" rtl="0" algn="l">
              <a:lnSpc>
                <a:spcPct val="102004"/>
              </a:lnSpc>
              <a:spcBef>
                <a:spcPts val="0"/>
              </a:spcBef>
              <a:spcAft>
                <a:spcPts val="0"/>
              </a:spcAft>
              <a:buNone/>
            </a:pPr>
            <a:r>
              <a:t/>
            </a:r>
            <a:endParaRPr sz="2944">
              <a:solidFill>
                <a:srgbClr val="000000"/>
              </a:solidFill>
              <a:latin typeface="Montserrat"/>
              <a:ea typeface="Montserrat"/>
              <a:cs typeface="Montserrat"/>
              <a:sym typeface="Montserrat"/>
            </a:endParaRPr>
          </a:p>
          <a:p>
            <a:pPr indent="0" lvl="0" marL="0" marR="0" rtl="0" algn="l">
              <a:lnSpc>
                <a:spcPct val="140013"/>
              </a:lnSpc>
              <a:spcBef>
                <a:spcPts val="0"/>
              </a:spcBef>
              <a:spcAft>
                <a:spcPts val="0"/>
              </a:spcAft>
              <a:buNone/>
            </a:pPr>
            <a:r>
              <a:rPr lang="en-US" sz="2944">
                <a:solidFill>
                  <a:srgbClr val="000000"/>
                </a:solidFill>
                <a:latin typeface="Montserrat"/>
                <a:ea typeface="Montserrat"/>
                <a:cs typeface="Montserrat"/>
                <a:sym typeface="Montserrat"/>
              </a:rPr>
              <a:t>(PRCV 2020)</a:t>
            </a:r>
            <a:endParaRPr/>
          </a:p>
          <a:p>
            <a:pPr indent="0" lvl="0" marL="0" marR="0" rtl="0" algn="l">
              <a:lnSpc>
                <a:spcPct val="140013"/>
              </a:lnSpc>
              <a:spcBef>
                <a:spcPts val="0"/>
              </a:spcBef>
              <a:spcAft>
                <a:spcPts val="0"/>
              </a:spcAft>
              <a:buNone/>
            </a:pPr>
            <a:r>
              <a:t/>
            </a:r>
            <a:endParaRPr sz="2944">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180" name="Shape 180"/>
        <p:cNvGrpSpPr/>
        <p:nvPr/>
      </p:nvGrpSpPr>
      <p:grpSpPr>
        <a:xfrm>
          <a:off x="0" y="0"/>
          <a:ext cx="0" cy="0"/>
          <a:chOff x="0" y="0"/>
          <a:chExt cx="0" cy="0"/>
        </a:xfrm>
      </p:grpSpPr>
      <p:sp>
        <p:nvSpPr>
          <p:cNvPr id="181" name="Google Shape;181;p6"/>
          <p:cNvSpPr/>
          <p:nvPr/>
        </p:nvSpPr>
        <p:spPr>
          <a:xfrm>
            <a:off x="1438934" y="4630847"/>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6"/>
          <p:cNvSpPr/>
          <p:nvPr/>
        </p:nvSpPr>
        <p:spPr>
          <a:xfrm>
            <a:off x="4792413" y="4011511"/>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6"/>
          <p:cNvSpPr/>
          <p:nvPr/>
        </p:nvSpPr>
        <p:spPr>
          <a:xfrm>
            <a:off x="553952" y="5143500"/>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6"/>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6"/>
          <p:cNvSpPr/>
          <p:nvPr/>
        </p:nvSpPr>
        <p:spPr>
          <a:xfrm>
            <a:off x="9935924" y="2167929"/>
            <a:ext cx="8703174" cy="8703174"/>
          </a:xfrm>
          <a:custGeom>
            <a:rect b="b" l="l" r="r" t="t"/>
            <a:pathLst>
              <a:path extrusionOk="0" h="8703174" w="8703174">
                <a:moveTo>
                  <a:pt x="0" y="0"/>
                </a:moveTo>
                <a:lnTo>
                  <a:pt x="8703174" y="0"/>
                </a:lnTo>
                <a:lnTo>
                  <a:pt x="8703174"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86" name="Google Shape;186;p6"/>
          <p:cNvGrpSpPr/>
          <p:nvPr/>
        </p:nvGrpSpPr>
        <p:grpSpPr>
          <a:xfrm>
            <a:off x="5664857" y="147801"/>
            <a:ext cx="11725275" cy="9853245"/>
            <a:chOff x="0" y="-38100"/>
            <a:chExt cx="3233607" cy="2717337"/>
          </a:xfrm>
        </p:grpSpPr>
        <p:sp>
          <p:nvSpPr>
            <p:cNvPr id="187" name="Google Shape;187;p6"/>
            <p:cNvSpPr/>
            <p:nvPr/>
          </p:nvSpPr>
          <p:spPr>
            <a:xfrm>
              <a:off x="0" y="0"/>
              <a:ext cx="3233607" cy="2679237"/>
            </a:xfrm>
            <a:custGeom>
              <a:rect b="b" l="l" r="r" t="t"/>
              <a:pathLst>
                <a:path extrusionOk="0" h="2679237" w="3233607">
                  <a:moveTo>
                    <a:pt x="33674" y="0"/>
                  </a:moveTo>
                  <a:lnTo>
                    <a:pt x="3199933" y="0"/>
                  </a:lnTo>
                  <a:cubicBezTo>
                    <a:pt x="3218531" y="0"/>
                    <a:pt x="3233607" y="15076"/>
                    <a:pt x="3233607" y="33674"/>
                  </a:cubicBezTo>
                  <a:lnTo>
                    <a:pt x="3233607" y="2645563"/>
                  </a:lnTo>
                  <a:cubicBezTo>
                    <a:pt x="3233607" y="2654494"/>
                    <a:pt x="3230059" y="2663059"/>
                    <a:pt x="3223744" y="2669374"/>
                  </a:cubicBezTo>
                  <a:cubicBezTo>
                    <a:pt x="3217429" y="2675689"/>
                    <a:pt x="3208864" y="2679237"/>
                    <a:pt x="3199933" y="2679237"/>
                  </a:cubicBezTo>
                  <a:lnTo>
                    <a:pt x="33674" y="2679237"/>
                  </a:lnTo>
                  <a:cubicBezTo>
                    <a:pt x="24743" y="2679237"/>
                    <a:pt x="16178" y="2675689"/>
                    <a:pt x="9863" y="2669374"/>
                  </a:cubicBezTo>
                  <a:cubicBezTo>
                    <a:pt x="3548" y="2663059"/>
                    <a:pt x="0" y="2654494"/>
                    <a:pt x="0" y="2645563"/>
                  </a:cubicBezTo>
                  <a:lnTo>
                    <a:pt x="0" y="33674"/>
                  </a:lnTo>
                  <a:cubicBezTo>
                    <a:pt x="0" y="24743"/>
                    <a:pt x="3548" y="16178"/>
                    <a:pt x="9863" y="9863"/>
                  </a:cubicBezTo>
                  <a:cubicBezTo>
                    <a:pt x="16178" y="3548"/>
                    <a:pt x="24743" y="0"/>
                    <a:pt x="336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6"/>
            <p:cNvSpPr txBox="1"/>
            <p:nvPr/>
          </p:nvSpPr>
          <p:spPr>
            <a:xfrm>
              <a:off x="0" y="-38100"/>
              <a:ext cx="3233607" cy="2717337"/>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6"/>
          <p:cNvSpPr/>
          <p:nvPr/>
        </p:nvSpPr>
        <p:spPr>
          <a:xfrm>
            <a:off x="6677518" y="6181457"/>
            <a:ext cx="5766663" cy="3704085"/>
          </a:xfrm>
          <a:custGeom>
            <a:rect b="b" l="l" r="r" t="t"/>
            <a:pathLst>
              <a:path extrusionOk="0" h="3704085" w="5766663">
                <a:moveTo>
                  <a:pt x="0" y="0"/>
                </a:moveTo>
                <a:lnTo>
                  <a:pt x="5766663" y="0"/>
                </a:lnTo>
                <a:lnTo>
                  <a:pt x="5766663" y="3704085"/>
                </a:lnTo>
                <a:lnTo>
                  <a:pt x="0" y="3704085"/>
                </a:lnTo>
                <a:lnTo>
                  <a:pt x="0" y="0"/>
                </a:lnTo>
                <a:close/>
              </a:path>
            </a:pathLst>
          </a:custGeom>
          <a:blipFill rotWithShape="1">
            <a:blip r:embed="rId6">
              <a:alphaModFix/>
            </a:blip>
            <a:stretch>
              <a:fillRect b="0" l="0" r="-277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0" name="Google Shape;190;p6"/>
          <p:cNvGrpSpPr/>
          <p:nvPr/>
        </p:nvGrpSpPr>
        <p:grpSpPr>
          <a:xfrm>
            <a:off x="553952" y="609259"/>
            <a:ext cx="4304306" cy="2271414"/>
            <a:chOff x="0" y="-236999"/>
            <a:chExt cx="5739075" cy="3028552"/>
          </a:xfrm>
        </p:grpSpPr>
        <p:grpSp>
          <p:nvGrpSpPr>
            <p:cNvPr id="191" name="Google Shape;191;p6"/>
            <p:cNvGrpSpPr/>
            <p:nvPr/>
          </p:nvGrpSpPr>
          <p:grpSpPr>
            <a:xfrm>
              <a:off x="0" y="-236999"/>
              <a:ext cx="5739075" cy="3028552"/>
              <a:chOff x="0" y="-38100"/>
              <a:chExt cx="922613" cy="486870"/>
            </a:xfrm>
          </p:grpSpPr>
          <p:sp>
            <p:nvSpPr>
              <p:cNvPr id="192" name="Google Shape;192;p6"/>
              <p:cNvSpPr/>
              <p:nvPr/>
            </p:nvSpPr>
            <p:spPr>
              <a:xfrm>
                <a:off x="0" y="0"/>
                <a:ext cx="922613" cy="448770"/>
              </a:xfrm>
              <a:custGeom>
                <a:rect b="b" l="l" r="r" t="t"/>
                <a:pathLst>
                  <a:path extrusionOk="0" h="448770" w="922613">
                    <a:moveTo>
                      <a:pt x="179865" y="0"/>
                    </a:moveTo>
                    <a:lnTo>
                      <a:pt x="742749" y="0"/>
                    </a:lnTo>
                    <a:cubicBezTo>
                      <a:pt x="842085" y="0"/>
                      <a:pt x="922613" y="80528"/>
                      <a:pt x="922613" y="179865"/>
                    </a:cubicBezTo>
                    <a:lnTo>
                      <a:pt x="922613" y="268905"/>
                    </a:lnTo>
                    <a:cubicBezTo>
                      <a:pt x="922613" y="368242"/>
                      <a:pt x="842085" y="448770"/>
                      <a:pt x="742749" y="448770"/>
                    </a:cubicBezTo>
                    <a:lnTo>
                      <a:pt x="179865" y="448770"/>
                    </a:lnTo>
                    <a:cubicBezTo>
                      <a:pt x="80528" y="448770"/>
                      <a:pt x="0" y="368242"/>
                      <a:pt x="0" y="268905"/>
                    </a:cubicBezTo>
                    <a:lnTo>
                      <a:pt x="0" y="179865"/>
                    </a:lnTo>
                    <a:cubicBezTo>
                      <a:pt x="0" y="80528"/>
                      <a:pt x="80528" y="0"/>
                      <a:pt x="179865"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6"/>
              <p:cNvSpPr txBox="1"/>
              <p:nvPr/>
            </p:nvSpPr>
            <p:spPr>
              <a:xfrm>
                <a:off x="0" y="-38100"/>
                <a:ext cx="922613" cy="4868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4" name="Google Shape;194;p6"/>
            <p:cNvSpPr txBox="1"/>
            <p:nvPr/>
          </p:nvSpPr>
          <p:spPr>
            <a:xfrm>
              <a:off x="1128962" y="712574"/>
              <a:ext cx="3218863" cy="1404504"/>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lang="en-US" sz="3758">
                  <a:solidFill>
                    <a:srgbClr val="000000"/>
                  </a:solidFill>
                  <a:latin typeface="Montserrat"/>
                  <a:ea typeface="Montserrat"/>
                  <a:cs typeface="Montserrat"/>
                  <a:sym typeface="Montserrat"/>
                </a:rPr>
                <a:t>Related work #1</a:t>
              </a:r>
              <a:endParaRPr/>
            </a:p>
          </p:txBody>
        </p:sp>
      </p:grpSp>
      <p:sp>
        <p:nvSpPr>
          <p:cNvPr id="195" name="Google Shape;195;p6"/>
          <p:cNvSpPr txBox="1"/>
          <p:nvPr/>
        </p:nvSpPr>
        <p:spPr>
          <a:xfrm>
            <a:off x="6277230" y="1967904"/>
            <a:ext cx="10691100" cy="3679200"/>
          </a:xfrm>
          <a:prstGeom prst="rect">
            <a:avLst/>
          </a:prstGeom>
          <a:noFill/>
          <a:ln>
            <a:noFill/>
          </a:ln>
        </p:spPr>
        <p:txBody>
          <a:bodyPr anchorCtr="0" anchor="t" bIns="0" lIns="0" spcFirstLastPara="1" rIns="0" wrap="square" tIns="0">
            <a:spAutoFit/>
          </a:bodyPr>
          <a:lstStyle/>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VLMs (e.g., CLIP) perform poorly on corrupted inputs </a:t>
            </a:r>
            <a:endParaRPr/>
          </a:p>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Proposed </a:t>
            </a:r>
            <a:r>
              <a:rPr b="1" i="0" lang="en-US" sz="2812" u="none" cap="none" strike="noStrike">
                <a:solidFill>
                  <a:srgbClr val="000000"/>
                </a:solidFill>
                <a:latin typeface="Montserrat"/>
                <a:ea typeface="Montserrat"/>
                <a:cs typeface="Montserrat"/>
                <a:sym typeface="Montserrat"/>
              </a:rPr>
              <a:t>Degradation-Aware CLIP</a:t>
            </a:r>
            <a:endParaRPr/>
          </a:p>
          <a:p>
            <a:pPr indent="-303609" lvl="1" marL="607219" marR="0" rtl="0" algn="l">
              <a:lnSpc>
                <a:spcPct val="150000"/>
              </a:lnSpc>
              <a:spcBef>
                <a:spcPts val="0"/>
              </a:spcBef>
              <a:spcAft>
                <a:spcPts val="0"/>
              </a:spcAft>
              <a:buClr>
                <a:srgbClr val="000000"/>
              </a:buClr>
              <a:buSzPts val="2812"/>
              <a:buFont typeface="Arial"/>
              <a:buChar char="•"/>
            </a:pPr>
            <a:r>
              <a:rPr b="1" i="0" lang="en-US" sz="2812" u="none" cap="none" strike="noStrike">
                <a:solidFill>
                  <a:srgbClr val="000000"/>
                </a:solidFill>
                <a:latin typeface="Montserrat"/>
                <a:ea typeface="Montserrat"/>
                <a:cs typeface="Montserrat"/>
                <a:sym typeface="Montserrat"/>
              </a:rPr>
              <a:t>Train a controller</a:t>
            </a:r>
            <a:r>
              <a:rPr b="0" i="0" lang="en-US" sz="2812" u="none" cap="none" strike="noStrike">
                <a:solidFill>
                  <a:srgbClr val="000000"/>
                </a:solidFill>
                <a:latin typeface="Montserrat"/>
                <a:ea typeface="Montserrat"/>
                <a:cs typeface="Montserrat"/>
                <a:sym typeface="Montserrat"/>
              </a:rPr>
              <a:t> to adapt the fixed CLIP to LQ inputs, predicting </a:t>
            </a:r>
            <a:r>
              <a:rPr b="1" i="0" lang="en-US" sz="2812" u="none" cap="none" strike="noStrike">
                <a:solidFill>
                  <a:srgbClr val="000000"/>
                </a:solidFill>
                <a:latin typeface="Montserrat"/>
                <a:ea typeface="Montserrat"/>
                <a:cs typeface="Montserrat"/>
                <a:sym typeface="Montserrat"/>
              </a:rPr>
              <a:t>original and degradation embeddings</a:t>
            </a:r>
            <a:r>
              <a:rPr b="0" i="0" lang="en-US" sz="2812" u="none" cap="none" strike="noStrike">
                <a:solidFill>
                  <a:srgbClr val="000000"/>
                </a:solidFill>
                <a:latin typeface="Montserrat"/>
                <a:ea typeface="Montserrat"/>
                <a:cs typeface="Montserrat"/>
                <a:sym typeface="Montserrat"/>
              </a:rPr>
              <a:t>.</a:t>
            </a:r>
            <a:endParaRPr/>
          </a:p>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Take as a condition for diffusion models, enabling multi-task restoration.</a:t>
            </a:r>
            <a:endParaRPr/>
          </a:p>
        </p:txBody>
      </p:sp>
      <p:sp>
        <p:nvSpPr>
          <p:cNvPr id="196" name="Google Shape;196;p6"/>
          <p:cNvSpPr/>
          <p:nvPr/>
        </p:nvSpPr>
        <p:spPr>
          <a:xfrm>
            <a:off x="13111970" y="5962233"/>
            <a:ext cx="3107169" cy="3951884"/>
          </a:xfrm>
          <a:custGeom>
            <a:rect b="b" l="l" r="r" t="t"/>
            <a:pathLst>
              <a:path extrusionOk="0" h="3951884" w="3107169">
                <a:moveTo>
                  <a:pt x="0" y="0"/>
                </a:moveTo>
                <a:lnTo>
                  <a:pt x="3107169" y="0"/>
                </a:lnTo>
                <a:lnTo>
                  <a:pt x="3107169" y="3951884"/>
                </a:lnTo>
                <a:lnTo>
                  <a:pt x="0" y="395188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6"/>
          <p:cNvSpPr txBox="1"/>
          <p:nvPr/>
        </p:nvSpPr>
        <p:spPr>
          <a:xfrm>
            <a:off x="10580685" y="853683"/>
            <a:ext cx="5982724" cy="577375"/>
          </a:xfrm>
          <a:prstGeom prst="rect">
            <a:avLst/>
          </a:prstGeom>
          <a:noFill/>
          <a:ln>
            <a:noFill/>
          </a:ln>
        </p:spPr>
        <p:txBody>
          <a:bodyPr anchorCtr="0" anchor="t" bIns="0" lIns="0" spcFirstLastPara="1" rIns="0" wrap="square" tIns="0">
            <a:spAutoFit/>
          </a:bodyPr>
          <a:lstStyle/>
          <a:p>
            <a:pPr indent="0" lvl="0" marL="0" marR="0" rtl="0" algn="r">
              <a:lnSpc>
                <a:spcPct val="104999"/>
              </a:lnSpc>
              <a:spcBef>
                <a:spcPts val="0"/>
              </a:spcBef>
              <a:spcAft>
                <a:spcPts val="0"/>
              </a:spcAft>
              <a:buNone/>
            </a:pPr>
            <a:r>
              <a:rPr b="1" lang="en-US" sz="4280">
                <a:solidFill>
                  <a:srgbClr val="FF9405"/>
                </a:solidFill>
                <a:latin typeface="Montserrat"/>
                <a:ea typeface="Montserrat"/>
                <a:cs typeface="Montserrat"/>
                <a:sym typeface="Montserrat"/>
              </a:rPr>
              <a:t>DA-CLIP (ICLR 2024)</a:t>
            </a:r>
            <a:endParaRPr/>
          </a:p>
        </p:txBody>
      </p:sp>
      <p:sp>
        <p:nvSpPr>
          <p:cNvPr id="198" name="Google Shape;198;p6"/>
          <p:cNvSpPr txBox="1"/>
          <p:nvPr/>
        </p:nvSpPr>
        <p:spPr>
          <a:xfrm>
            <a:off x="5664857" y="1544548"/>
            <a:ext cx="10898552" cy="219541"/>
          </a:xfrm>
          <a:prstGeom prst="rect">
            <a:avLst/>
          </a:prstGeom>
          <a:noFill/>
          <a:ln>
            <a:noFill/>
          </a:ln>
        </p:spPr>
        <p:txBody>
          <a:bodyPr anchorCtr="0" anchor="t" bIns="0" lIns="0" spcFirstLastPara="1" rIns="0" wrap="square" tIns="0">
            <a:spAutoFit/>
          </a:bodyPr>
          <a:lstStyle/>
          <a:p>
            <a:pPr indent="0" lvl="0" marL="0" marR="0" rtl="0" algn="r">
              <a:lnSpc>
                <a:spcPct val="104986"/>
              </a:lnSpc>
              <a:spcBef>
                <a:spcPts val="0"/>
              </a:spcBef>
              <a:spcAft>
                <a:spcPts val="0"/>
              </a:spcAft>
              <a:buNone/>
            </a:pPr>
            <a:r>
              <a:rPr i="1" lang="en-US" sz="1524">
                <a:solidFill>
                  <a:srgbClr val="FF9405"/>
                </a:solidFill>
                <a:latin typeface="Montserrat"/>
                <a:ea typeface="Montserrat"/>
                <a:cs typeface="Montserrat"/>
                <a:sym typeface="Montserrat"/>
              </a:rPr>
              <a:t>CONTROLLING VISION-LANGUAGE MODELS FOR MULTI-TASK IMAGE RESTORATION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206" name="Shape 206"/>
        <p:cNvGrpSpPr/>
        <p:nvPr/>
      </p:nvGrpSpPr>
      <p:grpSpPr>
        <a:xfrm>
          <a:off x="0" y="0"/>
          <a:ext cx="0" cy="0"/>
          <a:chOff x="0" y="0"/>
          <a:chExt cx="0" cy="0"/>
        </a:xfrm>
      </p:grpSpPr>
      <p:sp>
        <p:nvSpPr>
          <p:cNvPr id="207" name="Google Shape;207;p7"/>
          <p:cNvSpPr/>
          <p:nvPr/>
        </p:nvSpPr>
        <p:spPr>
          <a:xfrm>
            <a:off x="1438934" y="4630847"/>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7"/>
          <p:cNvSpPr/>
          <p:nvPr/>
        </p:nvSpPr>
        <p:spPr>
          <a:xfrm>
            <a:off x="4792413" y="4011511"/>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7"/>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7"/>
          <p:cNvSpPr/>
          <p:nvPr/>
        </p:nvSpPr>
        <p:spPr>
          <a:xfrm>
            <a:off x="9935924" y="2167929"/>
            <a:ext cx="8703174" cy="8703174"/>
          </a:xfrm>
          <a:custGeom>
            <a:rect b="b" l="l" r="r" t="t"/>
            <a:pathLst>
              <a:path extrusionOk="0" h="8703174" w="8703174">
                <a:moveTo>
                  <a:pt x="0" y="0"/>
                </a:moveTo>
                <a:lnTo>
                  <a:pt x="8703174" y="0"/>
                </a:lnTo>
                <a:lnTo>
                  <a:pt x="8703174"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1" name="Google Shape;211;p7"/>
          <p:cNvGrpSpPr/>
          <p:nvPr/>
        </p:nvGrpSpPr>
        <p:grpSpPr>
          <a:xfrm>
            <a:off x="5654993" y="147597"/>
            <a:ext cx="11725275" cy="9853245"/>
            <a:chOff x="0" y="-38100"/>
            <a:chExt cx="3233607" cy="2717337"/>
          </a:xfrm>
        </p:grpSpPr>
        <p:sp>
          <p:nvSpPr>
            <p:cNvPr id="212" name="Google Shape;212;p7"/>
            <p:cNvSpPr/>
            <p:nvPr/>
          </p:nvSpPr>
          <p:spPr>
            <a:xfrm>
              <a:off x="0" y="0"/>
              <a:ext cx="3233607" cy="2679237"/>
            </a:xfrm>
            <a:custGeom>
              <a:rect b="b" l="l" r="r" t="t"/>
              <a:pathLst>
                <a:path extrusionOk="0" h="2679237" w="3233607">
                  <a:moveTo>
                    <a:pt x="33674" y="0"/>
                  </a:moveTo>
                  <a:lnTo>
                    <a:pt x="3199933" y="0"/>
                  </a:lnTo>
                  <a:cubicBezTo>
                    <a:pt x="3218531" y="0"/>
                    <a:pt x="3233607" y="15076"/>
                    <a:pt x="3233607" y="33674"/>
                  </a:cubicBezTo>
                  <a:lnTo>
                    <a:pt x="3233607" y="2645563"/>
                  </a:lnTo>
                  <a:cubicBezTo>
                    <a:pt x="3233607" y="2654494"/>
                    <a:pt x="3230059" y="2663059"/>
                    <a:pt x="3223744" y="2669374"/>
                  </a:cubicBezTo>
                  <a:cubicBezTo>
                    <a:pt x="3217429" y="2675689"/>
                    <a:pt x="3208864" y="2679237"/>
                    <a:pt x="3199933" y="2679237"/>
                  </a:cubicBezTo>
                  <a:lnTo>
                    <a:pt x="33674" y="2679237"/>
                  </a:lnTo>
                  <a:cubicBezTo>
                    <a:pt x="24743" y="2679237"/>
                    <a:pt x="16178" y="2675689"/>
                    <a:pt x="9863" y="2669374"/>
                  </a:cubicBezTo>
                  <a:cubicBezTo>
                    <a:pt x="3548" y="2663059"/>
                    <a:pt x="0" y="2654494"/>
                    <a:pt x="0" y="2645563"/>
                  </a:cubicBezTo>
                  <a:lnTo>
                    <a:pt x="0" y="33674"/>
                  </a:lnTo>
                  <a:cubicBezTo>
                    <a:pt x="0" y="24743"/>
                    <a:pt x="3548" y="16178"/>
                    <a:pt x="9863" y="9863"/>
                  </a:cubicBezTo>
                  <a:cubicBezTo>
                    <a:pt x="16178" y="3548"/>
                    <a:pt x="24743" y="0"/>
                    <a:pt x="336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7"/>
            <p:cNvSpPr txBox="1"/>
            <p:nvPr/>
          </p:nvSpPr>
          <p:spPr>
            <a:xfrm>
              <a:off x="0" y="-38100"/>
              <a:ext cx="3233607" cy="2717337"/>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4" name="Google Shape;214;p7"/>
          <p:cNvSpPr/>
          <p:nvPr/>
        </p:nvSpPr>
        <p:spPr>
          <a:xfrm>
            <a:off x="5994585" y="5739804"/>
            <a:ext cx="11055324" cy="3261321"/>
          </a:xfrm>
          <a:custGeom>
            <a:rect b="b" l="l" r="r" t="t"/>
            <a:pathLst>
              <a:path extrusionOk="0" h="3261321" w="11055324">
                <a:moveTo>
                  <a:pt x="0" y="0"/>
                </a:moveTo>
                <a:lnTo>
                  <a:pt x="11055324" y="0"/>
                </a:lnTo>
                <a:lnTo>
                  <a:pt x="11055324" y="3261321"/>
                </a:lnTo>
                <a:lnTo>
                  <a:pt x="0" y="326132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15" name="Google Shape;215;p7"/>
          <p:cNvGrpSpPr/>
          <p:nvPr/>
        </p:nvGrpSpPr>
        <p:grpSpPr>
          <a:xfrm>
            <a:off x="553952" y="609259"/>
            <a:ext cx="4304306" cy="2271414"/>
            <a:chOff x="0" y="-236999"/>
            <a:chExt cx="5739075" cy="3028552"/>
          </a:xfrm>
        </p:grpSpPr>
        <p:grpSp>
          <p:nvGrpSpPr>
            <p:cNvPr id="216" name="Google Shape;216;p7"/>
            <p:cNvGrpSpPr/>
            <p:nvPr/>
          </p:nvGrpSpPr>
          <p:grpSpPr>
            <a:xfrm>
              <a:off x="0" y="-236999"/>
              <a:ext cx="5739075" cy="3028552"/>
              <a:chOff x="0" y="-38100"/>
              <a:chExt cx="922613" cy="486870"/>
            </a:xfrm>
          </p:grpSpPr>
          <p:sp>
            <p:nvSpPr>
              <p:cNvPr id="217" name="Google Shape;217;p7"/>
              <p:cNvSpPr/>
              <p:nvPr/>
            </p:nvSpPr>
            <p:spPr>
              <a:xfrm>
                <a:off x="0" y="0"/>
                <a:ext cx="922613" cy="448770"/>
              </a:xfrm>
              <a:custGeom>
                <a:rect b="b" l="l" r="r" t="t"/>
                <a:pathLst>
                  <a:path extrusionOk="0" h="448770" w="922613">
                    <a:moveTo>
                      <a:pt x="179865" y="0"/>
                    </a:moveTo>
                    <a:lnTo>
                      <a:pt x="742749" y="0"/>
                    </a:lnTo>
                    <a:cubicBezTo>
                      <a:pt x="842085" y="0"/>
                      <a:pt x="922613" y="80528"/>
                      <a:pt x="922613" y="179865"/>
                    </a:cubicBezTo>
                    <a:lnTo>
                      <a:pt x="922613" y="268905"/>
                    </a:lnTo>
                    <a:cubicBezTo>
                      <a:pt x="922613" y="368242"/>
                      <a:pt x="842085" y="448770"/>
                      <a:pt x="742749" y="448770"/>
                    </a:cubicBezTo>
                    <a:lnTo>
                      <a:pt x="179865" y="448770"/>
                    </a:lnTo>
                    <a:cubicBezTo>
                      <a:pt x="80528" y="448770"/>
                      <a:pt x="0" y="368242"/>
                      <a:pt x="0" y="268905"/>
                    </a:cubicBezTo>
                    <a:lnTo>
                      <a:pt x="0" y="179865"/>
                    </a:lnTo>
                    <a:cubicBezTo>
                      <a:pt x="0" y="80528"/>
                      <a:pt x="80528" y="0"/>
                      <a:pt x="179865"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7"/>
              <p:cNvSpPr txBox="1"/>
              <p:nvPr/>
            </p:nvSpPr>
            <p:spPr>
              <a:xfrm>
                <a:off x="0" y="-38100"/>
                <a:ext cx="922613" cy="4868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9" name="Google Shape;219;p7"/>
            <p:cNvSpPr txBox="1"/>
            <p:nvPr/>
          </p:nvSpPr>
          <p:spPr>
            <a:xfrm>
              <a:off x="1128962" y="712574"/>
              <a:ext cx="3218863" cy="1404504"/>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lang="en-US" sz="3758">
                  <a:solidFill>
                    <a:srgbClr val="000000"/>
                  </a:solidFill>
                  <a:latin typeface="Montserrat"/>
                  <a:ea typeface="Montserrat"/>
                  <a:cs typeface="Montserrat"/>
                  <a:sym typeface="Montserrat"/>
                </a:rPr>
                <a:t>Related work #2</a:t>
              </a:r>
              <a:endParaRPr/>
            </a:p>
          </p:txBody>
        </p:sp>
      </p:grpSp>
      <p:sp>
        <p:nvSpPr>
          <p:cNvPr id="220" name="Google Shape;220;p7"/>
          <p:cNvSpPr txBox="1"/>
          <p:nvPr/>
        </p:nvSpPr>
        <p:spPr>
          <a:xfrm>
            <a:off x="6249481" y="1967904"/>
            <a:ext cx="10174806" cy="3390900"/>
          </a:xfrm>
          <a:prstGeom prst="rect">
            <a:avLst/>
          </a:prstGeom>
          <a:noFill/>
          <a:ln>
            <a:noFill/>
          </a:ln>
        </p:spPr>
        <p:txBody>
          <a:bodyPr anchorCtr="0" anchor="t" bIns="0" lIns="0" spcFirstLastPara="1" rIns="0" wrap="square" tIns="0">
            <a:spAutoFit/>
          </a:bodyPr>
          <a:lstStyle/>
          <a:p>
            <a:pPr indent="-303609" lvl="1" marL="607219" marR="0" rtl="0" algn="l">
              <a:lnSpc>
                <a:spcPct val="198008"/>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Aligns face image embeddings and </a:t>
            </a:r>
            <a:r>
              <a:rPr b="1" i="0" lang="en-US" sz="2812" u="none" cap="none" strike="noStrike">
                <a:solidFill>
                  <a:srgbClr val="000000"/>
                </a:solidFill>
                <a:latin typeface="Montserrat"/>
                <a:ea typeface="Montserrat"/>
                <a:cs typeface="Montserrat"/>
                <a:sym typeface="Montserrat"/>
              </a:rPr>
              <a:t>caption-based text features</a:t>
            </a:r>
            <a:r>
              <a:rPr b="0" i="0" lang="en-US" sz="2812" u="none" cap="none" strike="noStrike">
                <a:solidFill>
                  <a:srgbClr val="000000"/>
                </a:solidFill>
                <a:latin typeface="Montserrat"/>
                <a:ea typeface="Montserrat"/>
                <a:cs typeface="Montserrat"/>
                <a:sym typeface="Montserrat"/>
              </a:rPr>
              <a:t> using CLIP</a:t>
            </a:r>
            <a:endParaRPr/>
          </a:p>
          <a:p>
            <a:pPr indent="-303609" lvl="1" marL="607219" marR="0" rtl="0" algn="l">
              <a:lnSpc>
                <a:spcPct val="198008"/>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Computes </a:t>
            </a:r>
            <a:r>
              <a:rPr b="1" i="0" lang="en-US" sz="2812" u="none" cap="none" strike="noStrike">
                <a:solidFill>
                  <a:srgbClr val="000000"/>
                </a:solidFill>
                <a:latin typeface="Montserrat"/>
                <a:ea typeface="Montserrat"/>
                <a:cs typeface="Montserrat"/>
                <a:sym typeface="Montserrat"/>
              </a:rPr>
              <a:t>cosine similarity</a:t>
            </a:r>
            <a:r>
              <a:rPr b="0" i="0" lang="en-US" sz="2812" u="none" cap="none" strike="noStrike">
                <a:solidFill>
                  <a:srgbClr val="000000"/>
                </a:solidFill>
                <a:latin typeface="Montserrat"/>
                <a:ea typeface="Montserrat"/>
                <a:cs typeface="Montserrat"/>
                <a:sym typeface="Montserrat"/>
              </a:rPr>
              <a:t> between them</a:t>
            </a:r>
            <a:endParaRPr/>
          </a:p>
          <a:p>
            <a:pPr indent="-303609" lvl="1" marL="607219" marR="0" rtl="0" algn="l">
              <a:lnSpc>
                <a:spcPct val="198008"/>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Evaluates attribute presence via ROC / AUC</a:t>
            </a:r>
            <a:endParaRPr/>
          </a:p>
          <a:p>
            <a:pPr indent="0" lvl="0" marL="0" marR="0" rtl="0" algn="l">
              <a:lnSpc>
                <a:spcPct val="170021"/>
              </a:lnSpc>
              <a:spcBef>
                <a:spcPts val="0"/>
              </a:spcBef>
              <a:spcAft>
                <a:spcPts val="0"/>
              </a:spcAft>
              <a:buNone/>
            </a:pPr>
            <a:r>
              <a:t/>
            </a:r>
            <a:endParaRPr sz="2812">
              <a:solidFill>
                <a:srgbClr val="000000"/>
              </a:solidFill>
              <a:latin typeface="Montserrat"/>
              <a:ea typeface="Montserrat"/>
              <a:cs typeface="Montserrat"/>
              <a:sym typeface="Montserrat"/>
            </a:endParaRPr>
          </a:p>
        </p:txBody>
      </p:sp>
      <p:sp>
        <p:nvSpPr>
          <p:cNvPr id="221" name="Google Shape;221;p7"/>
          <p:cNvSpPr/>
          <p:nvPr/>
        </p:nvSpPr>
        <p:spPr>
          <a:xfrm>
            <a:off x="553952" y="5143500"/>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7"/>
          <p:cNvSpPr txBox="1"/>
          <p:nvPr/>
        </p:nvSpPr>
        <p:spPr>
          <a:xfrm>
            <a:off x="9307789" y="853683"/>
            <a:ext cx="7297244" cy="577375"/>
          </a:xfrm>
          <a:prstGeom prst="rect">
            <a:avLst/>
          </a:prstGeom>
          <a:noFill/>
          <a:ln>
            <a:noFill/>
          </a:ln>
        </p:spPr>
        <p:txBody>
          <a:bodyPr anchorCtr="0" anchor="t" bIns="0" lIns="0" spcFirstLastPara="1" rIns="0" wrap="square" tIns="0">
            <a:spAutoFit/>
          </a:bodyPr>
          <a:lstStyle/>
          <a:p>
            <a:pPr indent="0" lvl="0" marL="0" marR="0" rtl="0" algn="r">
              <a:lnSpc>
                <a:spcPct val="104999"/>
              </a:lnSpc>
              <a:spcBef>
                <a:spcPts val="0"/>
              </a:spcBef>
              <a:spcAft>
                <a:spcPts val="0"/>
              </a:spcAft>
              <a:buNone/>
            </a:pPr>
            <a:r>
              <a:rPr b="1" lang="en-US" sz="4280">
                <a:solidFill>
                  <a:srgbClr val="FF9405"/>
                </a:solidFill>
                <a:latin typeface="Montserrat"/>
                <a:ea typeface="Montserrat"/>
                <a:cs typeface="Montserrat"/>
                <a:sym typeface="Montserrat"/>
              </a:rPr>
              <a:t>CLIP-SMU (WACV 2025) </a:t>
            </a:r>
            <a:endParaRPr/>
          </a:p>
        </p:txBody>
      </p:sp>
      <p:sp>
        <p:nvSpPr>
          <p:cNvPr id="223" name="Google Shape;223;p7"/>
          <p:cNvSpPr txBox="1"/>
          <p:nvPr/>
        </p:nvSpPr>
        <p:spPr>
          <a:xfrm>
            <a:off x="5994585" y="1567742"/>
            <a:ext cx="10898552" cy="219541"/>
          </a:xfrm>
          <a:prstGeom prst="rect">
            <a:avLst/>
          </a:prstGeom>
          <a:noFill/>
          <a:ln>
            <a:noFill/>
          </a:ln>
        </p:spPr>
        <p:txBody>
          <a:bodyPr anchorCtr="0" anchor="t" bIns="0" lIns="0" spcFirstLastPara="1" rIns="0" wrap="square" tIns="0">
            <a:spAutoFit/>
          </a:bodyPr>
          <a:lstStyle/>
          <a:p>
            <a:pPr indent="0" lvl="0" marL="0" marR="0" rtl="0" algn="r">
              <a:lnSpc>
                <a:spcPct val="104986"/>
              </a:lnSpc>
              <a:spcBef>
                <a:spcPts val="0"/>
              </a:spcBef>
              <a:spcAft>
                <a:spcPts val="0"/>
              </a:spcAft>
              <a:buNone/>
            </a:pPr>
            <a:r>
              <a:rPr i="1" lang="en-US" sz="1524">
                <a:solidFill>
                  <a:srgbClr val="FF9405"/>
                </a:solidFill>
                <a:latin typeface="Montserrat"/>
                <a:ea typeface="Montserrat"/>
                <a:cs typeface="Montserrat"/>
                <a:sym typeface="Montserrat"/>
              </a:rPr>
              <a:t>Interpreting Face Recognition Templates using Natural Language Description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231" name="Shape 231"/>
        <p:cNvGrpSpPr/>
        <p:nvPr/>
      </p:nvGrpSpPr>
      <p:grpSpPr>
        <a:xfrm>
          <a:off x="0" y="0"/>
          <a:ext cx="0" cy="0"/>
          <a:chOff x="0" y="0"/>
          <a:chExt cx="0" cy="0"/>
        </a:xfrm>
      </p:grpSpPr>
      <p:sp>
        <p:nvSpPr>
          <p:cNvPr id="232" name="Google Shape;232;p8"/>
          <p:cNvSpPr/>
          <p:nvPr/>
        </p:nvSpPr>
        <p:spPr>
          <a:xfrm>
            <a:off x="1438934" y="4630847"/>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8"/>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4" name="Google Shape;234;p8"/>
          <p:cNvSpPr/>
          <p:nvPr/>
        </p:nvSpPr>
        <p:spPr>
          <a:xfrm>
            <a:off x="9935924" y="2167929"/>
            <a:ext cx="8703174" cy="8703174"/>
          </a:xfrm>
          <a:custGeom>
            <a:rect b="b" l="l" r="r" t="t"/>
            <a:pathLst>
              <a:path extrusionOk="0" h="8703174" w="8703174">
                <a:moveTo>
                  <a:pt x="0" y="0"/>
                </a:moveTo>
                <a:lnTo>
                  <a:pt x="8703174" y="0"/>
                </a:lnTo>
                <a:lnTo>
                  <a:pt x="8703174"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5" name="Google Shape;235;p8"/>
          <p:cNvGrpSpPr/>
          <p:nvPr/>
        </p:nvGrpSpPr>
        <p:grpSpPr>
          <a:xfrm>
            <a:off x="5654993" y="147597"/>
            <a:ext cx="11725275" cy="9853245"/>
            <a:chOff x="0" y="-38100"/>
            <a:chExt cx="3233607" cy="2717337"/>
          </a:xfrm>
        </p:grpSpPr>
        <p:sp>
          <p:nvSpPr>
            <p:cNvPr id="236" name="Google Shape;236;p8"/>
            <p:cNvSpPr/>
            <p:nvPr/>
          </p:nvSpPr>
          <p:spPr>
            <a:xfrm>
              <a:off x="0" y="0"/>
              <a:ext cx="3233607" cy="2679237"/>
            </a:xfrm>
            <a:custGeom>
              <a:rect b="b" l="l" r="r" t="t"/>
              <a:pathLst>
                <a:path extrusionOk="0" h="2679237" w="3233607">
                  <a:moveTo>
                    <a:pt x="33674" y="0"/>
                  </a:moveTo>
                  <a:lnTo>
                    <a:pt x="3199933" y="0"/>
                  </a:lnTo>
                  <a:cubicBezTo>
                    <a:pt x="3218531" y="0"/>
                    <a:pt x="3233607" y="15076"/>
                    <a:pt x="3233607" y="33674"/>
                  </a:cubicBezTo>
                  <a:lnTo>
                    <a:pt x="3233607" y="2645563"/>
                  </a:lnTo>
                  <a:cubicBezTo>
                    <a:pt x="3233607" y="2654494"/>
                    <a:pt x="3230059" y="2663059"/>
                    <a:pt x="3223744" y="2669374"/>
                  </a:cubicBezTo>
                  <a:cubicBezTo>
                    <a:pt x="3217429" y="2675689"/>
                    <a:pt x="3208864" y="2679237"/>
                    <a:pt x="3199933" y="2679237"/>
                  </a:cubicBezTo>
                  <a:lnTo>
                    <a:pt x="33674" y="2679237"/>
                  </a:lnTo>
                  <a:cubicBezTo>
                    <a:pt x="24743" y="2679237"/>
                    <a:pt x="16178" y="2675689"/>
                    <a:pt x="9863" y="2669374"/>
                  </a:cubicBezTo>
                  <a:cubicBezTo>
                    <a:pt x="3548" y="2663059"/>
                    <a:pt x="0" y="2654494"/>
                    <a:pt x="0" y="2645563"/>
                  </a:cubicBezTo>
                  <a:lnTo>
                    <a:pt x="0" y="33674"/>
                  </a:lnTo>
                  <a:cubicBezTo>
                    <a:pt x="0" y="24743"/>
                    <a:pt x="3548" y="16178"/>
                    <a:pt x="9863" y="9863"/>
                  </a:cubicBezTo>
                  <a:cubicBezTo>
                    <a:pt x="16178" y="3548"/>
                    <a:pt x="24743" y="0"/>
                    <a:pt x="336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8"/>
            <p:cNvSpPr txBox="1"/>
            <p:nvPr/>
          </p:nvSpPr>
          <p:spPr>
            <a:xfrm>
              <a:off x="0" y="-38100"/>
              <a:ext cx="3233607" cy="2717337"/>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8" name="Google Shape;238;p8"/>
          <p:cNvGrpSpPr/>
          <p:nvPr/>
        </p:nvGrpSpPr>
        <p:grpSpPr>
          <a:xfrm>
            <a:off x="553952" y="609259"/>
            <a:ext cx="4304306" cy="2271414"/>
            <a:chOff x="0" y="-236999"/>
            <a:chExt cx="5739075" cy="3028552"/>
          </a:xfrm>
        </p:grpSpPr>
        <p:grpSp>
          <p:nvGrpSpPr>
            <p:cNvPr id="239" name="Google Shape;239;p8"/>
            <p:cNvGrpSpPr/>
            <p:nvPr/>
          </p:nvGrpSpPr>
          <p:grpSpPr>
            <a:xfrm>
              <a:off x="0" y="-236999"/>
              <a:ext cx="5739075" cy="3028552"/>
              <a:chOff x="0" y="-38100"/>
              <a:chExt cx="922613" cy="486870"/>
            </a:xfrm>
          </p:grpSpPr>
          <p:sp>
            <p:nvSpPr>
              <p:cNvPr id="240" name="Google Shape;240;p8"/>
              <p:cNvSpPr/>
              <p:nvPr/>
            </p:nvSpPr>
            <p:spPr>
              <a:xfrm>
                <a:off x="0" y="0"/>
                <a:ext cx="922613" cy="448770"/>
              </a:xfrm>
              <a:custGeom>
                <a:rect b="b" l="l" r="r" t="t"/>
                <a:pathLst>
                  <a:path extrusionOk="0" h="448770" w="922613">
                    <a:moveTo>
                      <a:pt x="179865" y="0"/>
                    </a:moveTo>
                    <a:lnTo>
                      <a:pt x="742749" y="0"/>
                    </a:lnTo>
                    <a:cubicBezTo>
                      <a:pt x="842085" y="0"/>
                      <a:pt x="922613" y="80528"/>
                      <a:pt x="922613" y="179865"/>
                    </a:cubicBezTo>
                    <a:lnTo>
                      <a:pt x="922613" y="268905"/>
                    </a:lnTo>
                    <a:cubicBezTo>
                      <a:pt x="922613" y="368242"/>
                      <a:pt x="842085" y="448770"/>
                      <a:pt x="742749" y="448770"/>
                    </a:cubicBezTo>
                    <a:lnTo>
                      <a:pt x="179865" y="448770"/>
                    </a:lnTo>
                    <a:cubicBezTo>
                      <a:pt x="80528" y="448770"/>
                      <a:pt x="0" y="368242"/>
                      <a:pt x="0" y="268905"/>
                    </a:cubicBezTo>
                    <a:lnTo>
                      <a:pt x="0" y="179865"/>
                    </a:lnTo>
                    <a:cubicBezTo>
                      <a:pt x="0" y="80528"/>
                      <a:pt x="80528" y="0"/>
                      <a:pt x="179865"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8"/>
              <p:cNvSpPr txBox="1"/>
              <p:nvPr/>
            </p:nvSpPr>
            <p:spPr>
              <a:xfrm>
                <a:off x="0" y="-38100"/>
                <a:ext cx="922613" cy="4868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2" name="Google Shape;242;p8"/>
            <p:cNvSpPr txBox="1"/>
            <p:nvPr/>
          </p:nvSpPr>
          <p:spPr>
            <a:xfrm>
              <a:off x="1128962" y="712574"/>
              <a:ext cx="3218863" cy="1404504"/>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lang="en-US" sz="3758">
                  <a:solidFill>
                    <a:srgbClr val="000000"/>
                  </a:solidFill>
                  <a:latin typeface="Montserrat"/>
                  <a:ea typeface="Montserrat"/>
                  <a:cs typeface="Montserrat"/>
                  <a:sym typeface="Montserrat"/>
                </a:rPr>
                <a:t>Related work #3</a:t>
              </a:r>
              <a:endParaRPr/>
            </a:p>
          </p:txBody>
        </p:sp>
      </p:grpSp>
      <p:sp>
        <p:nvSpPr>
          <p:cNvPr id="243" name="Google Shape;243;p8"/>
          <p:cNvSpPr/>
          <p:nvPr/>
        </p:nvSpPr>
        <p:spPr>
          <a:xfrm>
            <a:off x="7432030" y="5714098"/>
            <a:ext cx="8443001" cy="4126517"/>
          </a:xfrm>
          <a:custGeom>
            <a:rect b="b" l="l" r="r" t="t"/>
            <a:pathLst>
              <a:path extrusionOk="0" h="4126517" w="8443001">
                <a:moveTo>
                  <a:pt x="0" y="0"/>
                </a:moveTo>
                <a:lnTo>
                  <a:pt x="8443001" y="0"/>
                </a:lnTo>
                <a:lnTo>
                  <a:pt x="8443001" y="4126517"/>
                </a:lnTo>
                <a:lnTo>
                  <a:pt x="0" y="412651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8"/>
          <p:cNvSpPr txBox="1"/>
          <p:nvPr/>
        </p:nvSpPr>
        <p:spPr>
          <a:xfrm>
            <a:off x="6298845" y="1929804"/>
            <a:ext cx="10960500" cy="3029700"/>
          </a:xfrm>
          <a:prstGeom prst="rect">
            <a:avLst/>
          </a:prstGeom>
          <a:noFill/>
          <a:ln>
            <a:noFill/>
          </a:ln>
        </p:spPr>
        <p:txBody>
          <a:bodyPr anchorCtr="0" anchor="t" bIns="0" lIns="0" spcFirstLastPara="1" rIns="0" wrap="square" tIns="0">
            <a:spAutoFit/>
          </a:bodyPr>
          <a:lstStyle/>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Text-only conditions lack precise control </a:t>
            </a:r>
            <a:endParaRPr/>
          </a:p>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Enable </a:t>
            </a:r>
            <a:r>
              <a:rPr b="1" i="0" lang="en-US" sz="2812" u="none" cap="none" strike="noStrike">
                <a:solidFill>
                  <a:srgbClr val="000000"/>
                </a:solidFill>
                <a:latin typeface="Montserrat"/>
                <a:ea typeface="Montserrat"/>
                <a:cs typeface="Montserrat"/>
                <a:sym typeface="Montserrat"/>
              </a:rPr>
              <a:t>Multi-condition control without modifying the base model</a:t>
            </a:r>
            <a:endParaRPr/>
          </a:p>
          <a:p>
            <a:pPr indent="-303609" lvl="1" marL="607219" marR="0" rtl="0" algn="l">
              <a:lnSpc>
                <a:spcPct val="150000"/>
              </a:lnSpc>
              <a:spcBef>
                <a:spcPts val="0"/>
              </a:spcBef>
              <a:spcAft>
                <a:spcPts val="0"/>
              </a:spcAft>
              <a:buClr>
                <a:srgbClr val="000000"/>
              </a:buClr>
              <a:buSzPts val="2812"/>
              <a:buFont typeface="Arial"/>
              <a:buChar char="•"/>
            </a:pPr>
            <a:r>
              <a:rPr b="0" i="0" lang="en-US" sz="2812" u="none" cap="none" strike="noStrike">
                <a:solidFill>
                  <a:srgbClr val="000000"/>
                </a:solidFill>
                <a:latin typeface="Montserrat"/>
                <a:ea typeface="Montserrat"/>
                <a:cs typeface="Montserrat"/>
                <a:sym typeface="Montserrat"/>
              </a:rPr>
              <a:t>Propose T2I Adapter aligns conditions (e.g., sketch, color) to different-scale features from UNet intermediate layers</a:t>
            </a:r>
            <a:endParaRPr/>
          </a:p>
        </p:txBody>
      </p:sp>
      <p:sp>
        <p:nvSpPr>
          <p:cNvPr id="245" name="Google Shape;245;p8"/>
          <p:cNvSpPr/>
          <p:nvPr/>
        </p:nvSpPr>
        <p:spPr>
          <a:xfrm>
            <a:off x="553952" y="5143500"/>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8"/>
          <p:cNvSpPr txBox="1"/>
          <p:nvPr/>
        </p:nvSpPr>
        <p:spPr>
          <a:xfrm>
            <a:off x="9295621" y="853683"/>
            <a:ext cx="7297244" cy="577375"/>
          </a:xfrm>
          <a:prstGeom prst="rect">
            <a:avLst/>
          </a:prstGeom>
          <a:noFill/>
          <a:ln>
            <a:noFill/>
          </a:ln>
        </p:spPr>
        <p:txBody>
          <a:bodyPr anchorCtr="0" anchor="t" bIns="0" lIns="0" spcFirstLastPara="1" rIns="0" wrap="square" tIns="0">
            <a:spAutoFit/>
          </a:bodyPr>
          <a:lstStyle/>
          <a:p>
            <a:pPr indent="0" lvl="0" marL="0" marR="0" rtl="0" algn="r">
              <a:lnSpc>
                <a:spcPct val="104999"/>
              </a:lnSpc>
              <a:spcBef>
                <a:spcPts val="0"/>
              </a:spcBef>
              <a:spcAft>
                <a:spcPts val="0"/>
              </a:spcAft>
              <a:buNone/>
            </a:pPr>
            <a:r>
              <a:rPr b="1" lang="en-US" sz="4280">
                <a:solidFill>
                  <a:srgbClr val="FF9405"/>
                </a:solidFill>
                <a:latin typeface="Montserrat"/>
                <a:ea typeface="Montserrat"/>
                <a:cs typeface="Montserrat"/>
                <a:sym typeface="Montserrat"/>
              </a:rPr>
              <a:t>T2I-Adapter (AAAI 2024)</a:t>
            </a:r>
            <a:endParaRPr/>
          </a:p>
        </p:txBody>
      </p:sp>
      <p:sp>
        <p:nvSpPr>
          <p:cNvPr id="247" name="Google Shape;247;p8"/>
          <p:cNvSpPr txBox="1"/>
          <p:nvPr/>
        </p:nvSpPr>
        <p:spPr>
          <a:xfrm>
            <a:off x="5790521" y="1555430"/>
            <a:ext cx="10898552" cy="219541"/>
          </a:xfrm>
          <a:prstGeom prst="rect">
            <a:avLst/>
          </a:prstGeom>
          <a:noFill/>
          <a:ln>
            <a:noFill/>
          </a:ln>
        </p:spPr>
        <p:txBody>
          <a:bodyPr anchorCtr="0" anchor="t" bIns="0" lIns="0" spcFirstLastPara="1" rIns="0" wrap="square" tIns="0">
            <a:spAutoFit/>
          </a:bodyPr>
          <a:lstStyle/>
          <a:p>
            <a:pPr indent="0" lvl="0" marL="0" marR="0" rtl="0" algn="r">
              <a:lnSpc>
                <a:spcPct val="104986"/>
              </a:lnSpc>
              <a:spcBef>
                <a:spcPts val="0"/>
              </a:spcBef>
              <a:spcAft>
                <a:spcPts val="0"/>
              </a:spcAft>
              <a:buNone/>
            </a:pPr>
            <a:r>
              <a:rPr i="1" lang="en-US" sz="1524">
                <a:solidFill>
                  <a:srgbClr val="FF9405"/>
                </a:solidFill>
                <a:latin typeface="Montserrat"/>
                <a:ea typeface="Montserrat"/>
                <a:cs typeface="Montserrat"/>
                <a:sym typeface="Montserrat"/>
              </a:rPr>
              <a:t>T2I-Adapter: Learning Adapters to Dig out More Controllable Ability for Text-to-Image Diffusion Models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F2"/>
        </a:solidFill>
      </p:bgPr>
    </p:bg>
    <p:spTree>
      <p:nvGrpSpPr>
        <p:cNvPr id="255" name="Shape 255"/>
        <p:cNvGrpSpPr/>
        <p:nvPr/>
      </p:nvGrpSpPr>
      <p:grpSpPr>
        <a:xfrm>
          <a:off x="0" y="0"/>
          <a:ext cx="0" cy="0"/>
          <a:chOff x="0" y="0"/>
          <a:chExt cx="0" cy="0"/>
        </a:xfrm>
      </p:grpSpPr>
      <p:sp>
        <p:nvSpPr>
          <p:cNvPr id="256" name="Google Shape;256;p9"/>
          <p:cNvSpPr/>
          <p:nvPr/>
        </p:nvSpPr>
        <p:spPr>
          <a:xfrm>
            <a:off x="1438934" y="4630847"/>
            <a:ext cx="8703174" cy="8703174"/>
          </a:xfrm>
          <a:custGeom>
            <a:rect b="b" l="l" r="r" t="t"/>
            <a:pathLst>
              <a:path extrusionOk="0" h="8703174" w="8703174">
                <a:moveTo>
                  <a:pt x="0" y="0"/>
                </a:moveTo>
                <a:lnTo>
                  <a:pt x="8703175" y="0"/>
                </a:lnTo>
                <a:lnTo>
                  <a:pt x="8703175"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9"/>
          <p:cNvSpPr/>
          <p:nvPr/>
        </p:nvSpPr>
        <p:spPr>
          <a:xfrm>
            <a:off x="1028700" y="5195088"/>
            <a:ext cx="4609246" cy="4114800"/>
          </a:xfrm>
          <a:custGeom>
            <a:rect b="b" l="l" r="r" t="t"/>
            <a:pathLst>
              <a:path extrusionOk="0" h="4114800" w="4609246">
                <a:moveTo>
                  <a:pt x="0" y="0"/>
                </a:moveTo>
                <a:lnTo>
                  <a:pt x="4609246" y="0"/>
                </a:lnTo>
                <a:lnTo>
                  <a:pt x="4609246"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9"/>
          <p:cNvSpPr/>
          <p:nvPr/>
        </p:nvSpPr>
        <p:spPr>
          <a:xfrm>
            <a:off x="11443861" y="-2105612"/>
            <a:ext cx="8703174" cy="8703174"/>
          </a:xfrm>
          <a:custGeom>
            <a:rect b="b" l="l" r="r" t="t"/>
            <a:pathLst>
              <a:path extrusionOk="0" h="8703174" w="8703174">
                <a:moveTo>
                  <a:pt x="0" y="0"/>
                </a:moveTo>
                <a:lnTo>
                  <a:pt x="8703174" y="0"/>
                </a:lnTo>
                <a:lnTo>
                  <a:pt x="8703174" y="8703174"/>
                </a:lnTo>
                <a:lnTo>
                  <a:pt x="0" y="870317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9"/>
          <p:cNvSpPr/>
          <p:nvPr/>
        </p:nvSpPr>
        <p:spPr>
          <a:xfrm>
            <a:off x="9935924" y="2167929"/>
            <a:ext cx="8703174" cy="8703174"/>
          </a:xfrm>
          <a:custGeom>
            <a:rect b="b" l="l" r="r" t="t"/>
            <a:pathLst>
              <a:path extrusionOk="0" h="8703174" w="8703174">
                <a:moveTo>
                  <a:pt x="0" y="0"/>
                </a:moveTo>
                <a:lnTo>
                  <a:pt x="8703174" y="0"/>
                </a:lnTo>
                <a:lnTo>
                  <a:pt x="8703174" y="8703175"/>
                </a:lnTo>
                <a:lnTo>
                  <a:pt x="0" y="870317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0" name="Google Shape;260;p9"/>
          <p:cNvGrpSpPr/>
          <p:nvPr/>
        </p:nvGrpSpPr>
        <p:grpSpPr>
          <a:xfrm>
            <a:off x="553952" y="609259"/>
            <a:ext cx="4304306" cy="2271414"/>
            <a:chOff x="0" y="-236999"/>
            <a:chExt cx="5739075" cy="3028552"/>
          </a:xfrm>
        </p:grpSpPr>
        <p:grpSp>
          <p:nvGrpSpPr>
            <p:cNvPr id="261" name="Google Shape;261;p9"/>
            <p:cNvGrpSpPr/>
            <p:nvPr/>
          </p:nvGrpSpPr>
          <p:grpSpPr>
            <a:xfrm>
              <a:off x="0" y="-236999"/>
              <a:ext cx="5739075" cy="3028552"/>
              <a:chOff x="0" y="-38100"/>
              <a:chExt cx="922613" cy="486870"/>
            </a:xfrm>
          </p:grpSpPr>
          <p:sp>
            <p:nvSpPr>
              <p:cNvPr id="262" name="Google Shape;262;p9"/>
              <p:cNvSpPr/>
              <p:nvPr/>
            </p:nvSpPr>
            <p:spPr>
              <a:xfrm>
                <a:off x="0" y="0"/>
                <a:ext cx="922613" cy="448770"/>
              </a:xfrm>
              <a:custGeom>
                <a:rect b="b" l="l" r="r" t="t"/>
                <a:pathLst>
                  <a:path extrusionOk="0" h="448770" w="922613">
                    <a:moveTo>
                      <a:pt x="179865" y="0"/>
                    </a:moveTo>
                    <a:lnTo>
                      <a:pt x="742749" y="0"/>
                    </a:lnTo>
                    <a:cubicBezTo>
                      <a:pt x="842085" y="0"/>
                      <a:pt x="922613" y="80528"/>
                      <a:pt x="922613" y="179865"/>
                    </a:cubicBezTo>
                    <a:lnTo>
                      <a:pt x="922613" y="268905"/>
                    </a:lnTo>
                    <a:cubicBezTo>
                      <a:pt x="922613" y="368242"/>
                      <a:pt x="842085" y="448770"/>
                      <a:pt x="742749" y="448770"/>
                    </a:cubicBezTo>
                    <a:lnTo>
                      <a:pt x="179865" y="448770"/>
                    </a:lnTo>
                    <a:cubicBezTo>
                      <a:pt x="80528" y="448770"/>
                      <a:pt x="0" y="368242"/>
                      <a:pt x="0" y="268905"/>
                    </a:cubicBezTo>
                    <a:lnTo>
                      <a:pt x="0" y="179865"/>
                    </a:lnTo>
                    <a:cubicBezTo>
                      <a:pt x="0" y="80528"/>
                      <a:pt x="80528" y="0"/>
                      <a:pt x="179865" y="0"/>
                    </a:cubicBezTo>
                    <a:close/>
                  </a:path>
                </a:pathLst>
              </a:custGeom>
              <a:solidFill>
                <a:srgbClr val="50E8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9"/>
              <p:cNvSpPr txBox="1"/>
              <p:nvPr/>
            </p:nvSpPr>
            <p:spPr>
              <a:xfrm>
                <a:off x="0" y="-38100"/>
                <a:ext cx="922613" cy="4868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4" name="Google Shape;264;p9"/>
            <p:cNvSpPr txBox="1"/>
            <p:nvPr/>
          </p:nvSpPr>
          <p:spPr>
            <a:xfrm>
              <a:off x="1128962" y="712574"/>
              <a:ext cx="3218863" cy="1404504"/>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lang="en-US" sz="3758">
                  <a:solidFill>
                    <a:srgbClr val="000000"/>
                  </a:solidFill>
                  <a:latin typeface="Montserrat"/>
                  <a:ea typeface="Montserrat"/>
                  <a:cs typeface="Montserrat"/>
                  <a:sym typeface="Montserrat"/>
                </a:rPr>
                <a:t>Related work #4</a:t>
              </a:r>
              <a:endParaRPr/>
            </a:p>
          </p:txBody>
        </p:sp>
      </p:grpSp>
      <p:grpSp>
        <p:nvGrpSpPr>
          <p:cNvPr id="265" name="Google Shape;265;p9"/>
          <p:cNvGrpSpPr/>
          <p:nvPr/>
        </p:nvGrpSpPr>
        <p:grpSpPr>
          <a:xfrm>
            <a:off x="5790521" y="147801"/>
            <a:ext cx="11726018" cy="9956422"/>
            <a:chOff x="0" y="-38100"/>
            <a:chExt cx="3233812" cy="2745791"/>
          </a:xfrm>
        </p:grpSpPr>
        <p:sp>
          <p:nvSpPr>
            <p:cNvPr id="266" name="Google Shape;266;p9"/>
            <p:cNvSpPr/>
            <p:nvPr/>
          </p:nvSpPr>
          <p:spPr>
            <a:xfrm>
              <a:off x="0" y="0"/>
              <a:ext cx="3233812" cy="2707691"/>
            </a:xfrm>
            <a:custGeom>
              <a:rect b="b" l="l" r="r" t="t"/>
              <a:pathLst>
                <a:path extrusionOk="0" h="2707691" w="3233812">
                  <a:moveTo>
                    <a:pt x="33672" y="0"/>
                  </a:moveTo>
                  <a:lnTo>
                    <a:pt x="3200140" y="0"/>
                  </a:lnTo>
                  <a:cubicBezTo>
                    <a:pt x="3218737" y="0"/>
                    <a:pt x="3233812" y="15075"/>
                    <a:pt x="3233812" y="33672"/>
                  </a:cubicBezTo>
                  <a:lnTo>
                    <a:pt x="3233812" y="2674019"/>
                  </a:lnTo>
                  <a:cubicBezTo>
                    <a:pt x="3233812" y="2682950"/>
                    <a:pt x="3230265" y="2691514"/>
                    <a:pt x="3223950" y="2697829"/>
                  </a:cubicBezTo>
                  <a:cubicBezTo>
                    <a:pt x="3217635" y="2704144"/>
                    <a:pt x="3209071" y="2707691"/>
                    <a:pt x="3200140" y="2707691"/>
                  </a:cubicBezTo>
                  <a:lnTo>
                    <a:pt x="33672" y="2707691"/>
                  </a:lnTo>
                  <a:cubicBezTo>
                    <a:pt x="15075" y="2707691"/>
                    <a:pt x="0" y="2692616"/>
                    <a:pt x="0" y="2674019"/>
                  </a:cubicBezTo>
                  <a:lnTo>
                    <a:pt x="0" y="33672"/>
                  </a:lnTo>
                  <a:cubicBezTo>
                    <a:pt x="0" y="24742"/>
                    <a:pt x="3548" y="16177"/>
                    <a:pt x="9862" y="9862"/>
                  </a:cubicBezTo>
                  <a:cubicBezTo>
                    <a:pt x="16177" y="3548"/>
                    <a:pt x="24742" y="0"/>
                    <a:pt x="33672"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9"/>
            <p:cNvSpPr txBox="1"/>
            <p:nvPr/>
          </p:nvSpPr>
          <p:spPr>
            <a:xfrm>
              <a:off x="0" y="-38100"/>
              <a:ext cx="3233812" cy="2745791"/>
            </a:xfrm>
            <a:prstGeom prst="rect">
              <a:avLst/>
            </a:prstGeom>
            <a:noFill/>
            <a:ln>
              <a:noFill/>
            </a:ln>
          </p:spPr>
          <p:txBody>
            <a:bodyPr anchorCtr="0" anchor="ctr" bIns="48500" lIns="48500" spcFirstLastPara="1" rIns="48500" wrap="square" tIns="485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8" name="Google Shape;268;p9"/>
          <p:cNvSpPr/>
          <p:nvPr/>
        </p:nvSpPr>
        <p:spPr>
          <a:xfrm>
            <a:off x="6002926" y="6179630"/>
            <a:ext cx="11301259" cy="3503390"/>
          </a:xfrm>
          <a:custGeom>
            <a:rect b="b" l="l" r="r" t="t"/>
            <a:pathLst>
              <a:path extrusionOk="0" h="3503390" w="11301259">
                <a:moveTo>
                  <a:pt x="0" y="0"/>
                </a:moveTo>
                <a:lnTo>
                  <a:pt x="11301259" y="0"/>
                </a:lnTo>
                <a:lnTo>
                  <a:pt x="11301259" y="3503390"/>
                </a:lnTo>
                <a:lnTo>
                  <a:pt x="0" y="350339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9"/>
          <p:cNvSpPr txBox="1"/>
          <p:nvPr/>
        </p:nvSpPr>
        <p:spPr>
          <a:xfrm>
            <a:off x="6338158" y="1634072"/>
            <a:ext cx="10630800" cy="3662100"/>
          </a:xfrm>
          <a:prstGeom prst="rect">
            <a:avLst/>
          </a:prstGeom>
          <a:noFill/>
          <a:ln>
            <a:noFill/>
          </a:ln>
        </p:spPr>
        <p:txBody>
          <a:bodyPr anchorCtr="0" anchor="t" bIns="0" lIns="0" spcFirstLastPara="1" rIns="0" wrap="square" tIns="0">
            <a:spAutoFit/>
          </a:bodyPr>
          <a:lstStyle/>
          <a:p>
            <a:pPr indent="-302260" lvl="1" marL="604519"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Two Stage:</a:t>
            </a:r>
            <a:endParaRPr/>
          </a:p>
          <a:p>
            <a:pPr indent="-403012" lvl="2" marL="1209039"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Landmark Completion Module (LCM)</a:t>
            </a:r>
            <a:endParaRPr/>
          </a:p>
          <a:p>
            <a:pPr indent="-453389" lvl="3" marL="1813557"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Predicts a complete facial landmark heatmap</a:t>
            </a:r>
            <a:endParaRPr/>
          </a:p>
          <a:p>
            <a:pPr indent="-453389" lvl="3" marL="1813557"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Based on a U-Net architecture</a:t>
            </a:r>
            <a:endParaRPr/>
          </a:p>
          <a:p>
            <a:pPr indent="-403012" lvl="2" marL="1209039"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Face Inpainting Module (FIM)</a:t>
            </a:r>
            <a:endParaRPr/>
          </a:p>
          <a:p>
            <a:pPr indent="-453389" lvl="3" marL="1813557" marR="0" rtl="0" algn="l">
              <a:lnSpc>
                <a:spcPct val="150000"/>
              </a:lnSpc>
              <a:spcBef>
                <a:spcPts val="0"/>
              </a:spcBef>
              <a:spcAft>
                <a:spcPts val="0"/>
              </a:spcAft>
              <a:buClr>
                <a:srgbClr val="000000"/>
              </a:buClr>
              <a:buSzPts val="2799"/>
              <a:buFont typeface="Arial"/>
              <a:buChar char="￭"/>
            </a:pPr>
            <a:r>
              <a:rPr b="0" i="0" lang="en-US" sz="2799" u="none" cap="none" strike="noStrike">
                <a:solidFill>
                  <a:srgbClr val="000000"/>
                </a:solidFill>
                <a:latin typeface="Montserrat"/>
                <a:ea typeface="Montserrat"/>
                <a:cs typeface="Montserrat"/>
                <a:sym typeface="Montserrat"/>
              </a:rPr>
              <a:t>Input: masked face image + landmark heatmap</a:t>
            </a:r>
            <a:endParaRPr/>
          </a:p>
        </p:txBody>
      </p:sp>
      <p:sp>
        <p:nvSpPr>
          <p:cNvPr id="270" name="Google Shape;270;p9"/>
          <p:cNvSpPr txBox="1"/>
          <p:nvPr/>
        </p:nvSpPr>
        <p:spPr>
          <a:xfrm>
            <a:off x="5790521" y="1529364"/>
            <a:ext cx="10898552" cy="219541"/>
          </a:xfrm>
          <a:prstGeom prst="rect">
            <a:avLst/>
          </a:prstGeom>
          <a:noFill/>
          <a:ln>
            <a:noFill/>
          </a:ln>
        </p:spPr>
        <p:txBody>
          <a:bodyPr anchorCtr="0" anchor="t" bIns="0" lIns="0" spcFirstLastPara="1" rIns="0" wrap="square" tIns="0">
            <a:spAutoFit/>
          </a:bodyPr>
          <a:lstStyle/>
          <a:p>
            <a:pPr indent="0" lvl="0" marL="0" marR="0" rtl="0" algn="r">
              <a:lnSpc>
                <a:spcPct val="104986"/>
              </a:lnSpc>
              <a:spcBef>
                <a:spcPts val="0"/>
              </a:spcBef>
              <a:spcAft>
                <a:spcPts val="0"/>
              </a:spcAft>
              <a:buNone/>
            </a:pPr>
            <a:r>
              <a:rPr i="1" lang="en-US" sz="1524">
                <a:solidFill>
                  <a:srgbClr val="FF9405"/>
                </a:solidFill>
                <a:latin typeface="Montserrat"/>
                <a:ea typeface="Montserrat"/>
                <a:cs typeface="Montserrat"/>
                <a:sym typeface="Montserrat"/>
              </a:rPr>
              <a:t>LaFIn: Generative Landmark Guided Face Inpainting</a:t>
            </a:r>
            <a:endParaRPr/>
          </a:p>
        </p:txBody>
      </p:sp>
      <p:sp>
        <p:nvSpPr>
          <p:cNvPr id="271" name="Google Shape;271;p9"/>
          <p:cNvSpPr txBox="1"/>
          <p:nvPr/>
        </p:nvSpPr>
        <p:spPr>
          <a:xfrm>
            <a:off x="9295621" y="827617"/>
            <a:ext cx="7297244" cy="577375"/>
          </a:xfrm>
          <a:prstGeom prst="rect">
            <a:avLst/>
          </a:prstGeom>
          <a:noFill/>
          <a:ln>
            <a:noFill/>
          </a:ln>
        </p:spPr>
        <p:txBody>
          <a:bodyPr anchorCtr="0" anchor="t" bIns="0" lIns="0" spcFirstLastPara="1" rIns="0" wrap="square" tIns="0">
            <a:spAutoFit/>
          </a:bodyPr>
          <a:lstStyle/>
          <a:p>
            <a:pPr indent="0" lvl="0" marL="0" marR="0" rtl="0" algn="r">
              <a:lnSpc>
                <a:spcPct val="104999"/>
              </a:lnSpc>
              <a:spcBef>
                <a:spcPts val="0"/>
              </a:spcBef>
              <a:spcAft>
                <a:spcPts val="0"/>
              </a:spcAft>
              <a:buNone/>
            </a:pPr>
            <a:r>
              <a:rPr b="1" lang="en-US" sz="4280">
                <a:solidFill>
                  <a:srgbClr val="FF9405"/>
                </a:solidFill>
                <a:latin typeface="Montserrat"/>
                <a:ea typeface="Montserrat"/>
                <a:cs typeface="Montserrat"/>
                <a:sym typeface="Montserrat"/>
              </a:rPr>
              <a:t>LaFIn (PRCV 2020)</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何彥寬</dc:creator>
</cp:coreProperties>
</file>